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1" r:id="rId2"/>
    <p:sldId id="284" r:id="rId3"/>
    <p:sldId id="280" r:id="rId4"/>
    <p:sldId id="282" r:id="rId5"/>
    <p:sldId id="257" r:id="rId6"/>
    <p:sldId id="279" r:id="rId7"/>
    <p:sldId id="258" r:id="rId8"/>
    <p:sldId id="259" r:id="rId9"/>
    <p:sldId id="265" r:id="rId10"/>
    <p:sldId id="260" r:id="rId11"/>
    <p:sldId id="261" r:id="rId12"/>
    <p:sldId id="262" r:id="rId13"/>
    <p:sldId id="263" r:id="rId14"/>
    <p:sldId id="264" r:id="rId15"/>
    <p:sldId id="266" r:id="rId16"/>
    <p:sldId id="268" r:id="rId17"/>
    <p:sldId id="267" r:id="rId18"/>
    <p:sldId id="269" r:id="rId19"/>
    <p:sldId id="270" r:id="rId20"/>
    <p:sldId id="271" r:id="rId21"/>
    <p:sldId id="272" r:id="rId22"/>
    <p:sldId id="273" r:id="rId23"/>
    <p:sldId id="274" r:id="rId24"/>
    <p:sldId id="275" r:id="rId25"/>
    <p:sldId id="276" r:id="rId26"/>
    <p:sldId id="283" r:id="rId27"/>
    <p:sldId id="27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6" d="100"/>
          <a:sy n="76" d="100"/>
        </p:scale>
        <p:origin x="-984" y="-6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9E218D-E111-D14D-8694-E465805EF74F}" type="datetimeFigureOut">
              <a:rPr lang="en-US" smtClean="0"/>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2FC95F-9C26-224D-BD47-17BFE0B0ADAA}" type="slidenum">
              <a:rPr lang="en-US" smtClean="0"/>
              <a:t>‹#›</a:t>
            </a:fld>
            <a:endParaRPr lang="en-US"/>
          </a:p>
        </p:txBody>
      </p:sp>
    </p:spTree>
    <p:extLst>
      <p:ext uri="{BB962C8B-B14F-4D97-AF65-F5344CB8AC3E}">
        <p14:creationId xmlns:p14="http://schemas.microsoft.com/office/powerpoint/2010/main" val="33977775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t>
            </a:r>
            <a:endParaRPr lang="en-US" dirty="0"/>
          </a:p>
        </p:txBody>
      </p:sp>
      <p:sp>
        <p:nvSpPr>
          <p:cNvPr id="4" name="Slide Number Placeholder 3"/>
          <p:cNvSpPr>
            <a:spLocks noGrp="1"/>
          </p:cNvSpPr>
          <p:nvPr>
            <p:ph type="sldNum" sz="quarter" idx="10"/>
          </p:nvPr>
        </p:nvSpPr>
        <p:spPr/>
        <p:txBody>
          <a:bodyPr/>
          <a:lstStyle/>
          <a:p>
            <a:fld id="{E12FC95F-9C26-224D-BD47-17BFE0B0ADAA}" type="slidenum">
              <a:rPr lang="en-US" smtClean="0"/>
              <a:t>4</a:t>
            </a:fld>
            <a:endParaRPr lang="en-US"/>
          </a:p>
        </p:txBody>
      </p:sp>
    </p:spTree>
    <p:extLst>
      <p:ext uri="{BB962C8B-B14F-4D97-AF65-F5344CB8AC3E}">
        <p14:creationId xmlns:p14="http://schemas.microsoft.com/office/powerpoint/2010/main" val="2305630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numbers do not allow us to parse out instances in which intersession teaching is </a:t>
            </a:r>
            <a:r>
              <a:rPr lang="en-US" baseline="0" dirty="0" err="1" smtClean="0"/>
              <a:t>ocurring</a:t>
            </a:r>
            <a:r>
              <a:rPr lang="en-US" baseline="0" dirty="0" smtClean="0"/>
              <a:t>. </a:t>
            </a:r>
          </a:p>
          <a:p>
            <a:r>
              <a:rPr lang="en-US" baseline="0" dirty="0" smtClean="0"/>
              <a:t>Another example would Education where there is a full residential summer teaching period.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2FC95F-9C26-224D-BD47-17BFE0B0ADAA}" type="slidenum">
              <a:rPr lang="en-US" smtClean="0"/>
              <a:t>8</a:t>
            </a:fld>
            <a:endParaRPr lang="en-US"/>
          </a:p>
        </p:txBody>
      </p:sp>
    </p:spTree>
    <p:extLst>
      <p:ext uri="{BB962C8B-B14F-4D97-AF65-F5344CB8AC3E}">
        <p14:creationId xmlns:p14="http://schemas.microsoft.com/office/powerpoint/2010/main" val="14984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 ALL KEY CONCERNS FOR ORAL</a:t>
            </a:r>
            <a:r>
              <a:rPr lang="en-US" baseline="0" dirty="0" smtClean="0"/>
              <a:t> PRESENTATION</a:t>
            </a:r>
            <a:endParaRPr lang="en-US" dirty="0"/>
          </a:p>
        </p:txBody>
      </p:sp>
      <p:sp>
        <p:nvSpPr>
          <p:cNvPr id="4" name="Slide Number Placeholder 3"/>
          <p:cNvSpPr>
            <a:spLocks noGrp="1"/>
          </p:cNvSpPr>
          <p:nvPr>
            <p:ph type="sldNum" sz="quarter" idx="10"/>
          </p:nvPr>
        </p:nvSpPr>
        <p:spPr/>
        <p:txBody>
          <a:bodyPr/>
          <a:lstStyle/>
          <a:p>
            <a:fld id="{E12FC95F-9C26-224D-BD47-17BFE0B0ADAA}" type="slidenum">
              <a:rPr lang="en-US" smtClean="0"/>
              <a:t>13</a:t>
            </a:fld>
            <a:endParaRPr lang="en-US"/>
          </a:p>
        </p:txBody>
      </p:sp>
    </p:spTree>
    <p:extLst>
      <p:ext uri="{BB962C8B-B14F-4D97-AF65-F5344CB8AC3E}">
        <p14:creationId xmlns:p14="http://schemas.microsoft.com/office/powerpoint/2010/main" val="156299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Instances in which Satisfaction and Concern are pointing in the same direction indicate that whereas gains might be warranted (see for example the Pension Plan), but losses are certainly to be avoided. Instances in which there is a change from low satisfaction (downward or flat trending lines) to high concern, indicate areas where special focus and determination on gains are warranted. </a:t>
            </a:r>
            <a:endParaRPr lang="en-US" dirty="0"/>
          </a:p>
        </p:txBody>
      </p:sp>
      <p:sp>
        <p:nvSpPr>
          <p:cNvPr id="4" name="Slide Number Placeholder 3"/>
          <p:cNvSpPr>
            <a:spLocks noGrp="1"/>
          </p:cNvSpPr>
          <p:nvPr>
            <p:ph type="sldNum" sz="quarter" idx="10"/>
          </p:nvPr>
        </p:nvSpPr>
        <p:spPr/>
        <p:txBody>
          <a:bodyPr/>
          <a:lstStyle/>
          <a:p>
            <a:fld id="{E12FC95F-9C26-224D-BD47-17BFE0B0ADAA}" type="slidenum">
              <a:rPr lang="en-US" smtClean="0"/>
              <a:t>16</a:t>
            </a:fld>
            <a:endParaRPr lang="en-US"/>
          </a:p>
        </p:txBody>
      </p:sp>
    </p:spTree>
    <p:extLst>
      <p:ext uri="{BB962C8B-B14F-4D97-AF65-F5344CB8AC3E}">
        <p14:creationId xmlns:p14="http://schemas.microsoft.com/office/powerpoint/2010/main" val="176764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2FC95F-9C26-224D-BD47-17BFE0B0ADAA}" type="slidenum">
              <a:rPr lang="en-US" smtClean="0"/>
              <a:t>17</a:t>
            </a:fld>
            <a:endParaRPr lang="en-US"/>
          </a:p>
        </p:txBody>
      </p:sp>
    </p:spTree>
    <p:extLst>
      <p:ext uri="{BB962C8B-B14F-4D97-AF65-F5344CB8AC3E}">
        <p14:creationId xmlns:p14="http://schemas.microsoft.com/office/powerpoint/2010/main" val="230272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8948DF5-E6EC-5C43-A04E-20EFAEFCE35C}"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80754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8948DF5-E6EC-5C43-A04E-20EFAEFCE35C}"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3567711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8948DF5-E6EC-5C43-A04E-20EFAEFCE35C}"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233025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8948DF5-E6EC-5C43-A04E-20EFAEFCE35C}"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285158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8948DF5-E6EC-5C43-A04E-20EFAEFCE35C}"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418957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8948DF5-E6EC-5C43-A04E-20EFAEFCE35C}"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336460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8948DF5-E6EC-5C43-A04E-20EFAEFCE35C}"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15758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8948DF5-E6EC-5C43-A04E-20EFAEFCE35C}"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1180911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48DF5-E6EC-5C43-A04E-20EFAEFCE35C}"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391673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8948DF5-E6EC-5C43-A04E-20EFAEFCE35C}"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215127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8948DF5-E6EC-5C43-A04E-20EFAEFCE35C}"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2F4F6-6974-454A-9BFE-8D4F61228398}" type="slidenum">
              <a:rPr lang="en-US" smtClean="0"/>
              <a:t>‹#›</a:t>
            </a:fld>
            <a:endParaRPr lang="en-US"/>
          </a:p>
        </p:txBody>
      </p:sp>
    </p:spTree>
    <p:extLst>
      <p:ext uri="{BB962C8B-B14F-4D97-AF65-F5344CB8AC3E}">
        <p14:creationId xmlns:p14="http://schemas.microsoft.com/office/powerpoint/2010/main" val="355283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48DF5-E6EC-5C43-A04E-20EFAEFCE35C}" type="datetimeFigureOut">
              <a:rPr lang="en-US" smtClean="0"/>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2F4F6-6974-454A-9BFE-8D4F61228398}" type="slidenum">
              <a:rPr lang="en-US" smtClean="0"/>
              <a:t>‹#›</a:t>
            </a:fld>
            <a:endParaRPr lang="en-US"/>
          </a:p>
        </p:txBody>
      </p:sp>
    </p:spTree>
    <p:extLst>
      <p:ext uri="{BB962C8B-B14F-4D97-AF65-F5344CB8AC3E}">
        <p14:creationId xmlns:p14="http://schemas.microsoft.com/office/powerpoint/2010/main" val="398472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7.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0.jpg"/><Relationship Id="rId2" Type="http://schemas.openxmlformats.org/officeDocument/2006/relationships/image" Target="../media/image42.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png"/><Relationship Id="rId4" Type="http://schemas.openxmlformats.org/officeDocument/2006/relationships/package" Target="../embeddings/Microsoft_Word_Document1.docx"/></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176" y="4348139"/>
            <a:ext cx="8363667" cy="830997"/>
          </a:xfrm>
          <a:prstGeom prst="rect">
            <a:avLst/>
          </a:prstGeom>
        </p:spPr>
        <p:txBody>
          <a:bodyPr wrap="square">
            <a:spAutoFit/>
          </a:bodyPr>
          <a:lstStyle/>
          <a:p>
            <a:r>
              <a:rPr lang="en-US" sz="2400" dirty="0" smtClean="0"/>
              <a:t>engage members </a:t>
            </a:r>
            <a:r>
              <a:rPr lang="en-US" sz="2400" dirty="0"/>
              <a:t>with the </a:t>
            </a:r>
            <a:r>
              <a:rPr lang="en-US" sz="2400" dirty="0" smtClean="0"/>
              <a:t>process</a:t>
            </a:r>
            <a:r>
              <a:rPr lang="en-US" sz="2400" dirty="0"/>
              <a:t> </a:t>
            </a:r>
            <a:r>
              <a:rPr lang="en-US" sz="2400" dirty="0" smtClean="0"/>
              <a:t>in order to give the Negotiating Team the strongest and clearest mandate possible</a:t>
            </a:r>
            <a:endParaRPr lang="en-US" sz="2400" dirty="0"/>
          </a:p>
        </p:txBody>
      </p:sp>
      <p:pic>
        <p:nvPicPr>
          <p:cNvPr id="8" name="Picture 7"/>
          <p:cNvPicPr>
            <a:picLocks noChangeAspect="1"/>
          </p:cNvPicPr>
          <p:nvPr/>
        </p:nvPicPr>
        <p:blipFill>
          <a:blip r:embed="rId2"/>
          <a:stretch>
            <a:fillRect/>
          </a:stretch>
        </p:blipFill>
        <p:spPr>
          <a:xfrm>
            <a:off x="3109121" y="286416"/>
            <a:ext cx="2640836" cy="1604308"/>
          </a:xfrm>
          <a:prstGeom prst="rect">
            <a:avLst/>
          </a:prstGeom>
        </p:spPr>
      </p:pic>
      <p:sp>
        <p:nvSpPr>
          <p:cNvPr id="9" name="TextBox 8"/>
          <p:cNvSpPr txBox="1"/>
          <p:nvPr/>
        </p:nvSpPr>
        <p:spPr>
          <a:xfrm>
            <a:off x="1336429" y="1929880"/>
            <a:ext cx="6987495" cy="954107"/>
          </a:xfrm>
          <a:prstGeom prst="rect">
            <a:avLst/>
          </a:prstGeom>
          <a:noFill/>
        </p:spPr>
        <p:txBody>
          <a:bodyPr wrap="square" rtlCol="0">
            <a:spAutoFit/>
          </a:bodyPr>
          <a:lstStyle/>
          <a:p>
            <a:r>
              <a:rPr lang="en-US" sz="2800" dirty="0" smtClean="0"/>
              <a:t>Results from the Initial Consultation Survey</a:t>
            </a:r>
          </a:p>
          <a:p>
            <a:pPr algn="ctr"/>
            <a:r>
              <a:rPr lang="en-US" sz="2800" dirty="0" smtClean="0"/>
              <a:t>(February 23, 2016)</a:t>
            </a:r>
            <a:endParaRPr lang="en-US" sz="2800" dirty="0"/>
          </a:p>
        </p:txBody>
      </p:sp>
      <p:grpSp>
        <p:nvGrpSpPr>
          <p:cNvPr id="12" name="Group 11"/>
          <p:cNvGrpSpPr/>
          <p:nvPr/>
        </p:nvGrpSpPr>
        <p:grpSpPr>
          <a:xfrm>
            <a:off x="140982" y="3131553"/>
            <a:ext cx="9003017" cy="1106544"/>
            <a:chOff x="140982" y="3131553"/>
            <a:chExt cx="9003017" cy="1106544"/>
          </a:xfrm>
        </p:grpSpPr>
        <p:sp>
          <p:nvSpPr>
            <p:cNvPr id="6" name="TextBox 5"/>
            <p:cNvSpPr txBox="1"/>
            <p:nvPr/>
          </p:nvSpPr>
          <p:spPr>
            <a:xfrm>
              <a:off x="140982" y="3131553"/>
              <a:ext cx="4828901" cy="461665"/>
            </a:xfrm>
            <a:prstGeom prst="rect">
              <a:avLst/>
            </a:prstGeom>
            <a:noFill/>
          </p:spPr>
          <p:txBody>
            <a:bodyPr wrap="square" rtlCol="0">
              <a:spAutoFit/>
            </a:bodyPr>
            <a:lstStyle/>
            <a:p>
              <a:r>
                <a:rPr lang="en-US" sz="2400" u="sng" dirty="0"/>
                <a:t>P</a:t>
              </a:r>
              <a:r>
                <a:rPr lang="en-US" sz="2400" u="sng" dirty="0" smtClean="0"/>
                <a:t>urpose of this presentation:</a:t>
              </a:r>
              <a:endParaRPr lang="en-US" sz="2400" u="sng" dirty="0"/>
            </a:p>
          </p:txBody>
        </p:sp>
        <p:sp>
          <p:nvSpPr>
            <p:cNvPr id="10" name="Rectangle 9"/>
            <p:cNvSpPr/>
            <p:nvPr/>
          </p:nvSpPr>
          <p:spPr>
            <a:xfrm>
              <a:off x="258176" y="3776432"/>
              <a:ext cx="8885823" cy="461665"/>
            </a:xfrm>
            <a:prstGeom prst="rect">
              <a:avLst/>
            </a:prstGeom>
          </p:spPr>
          <p:txBody>
            <a:bodyPr wrap="square">
              <a:spAutoFit/>
            </a:bodyPr>
            <a:lstStyle/>
            <a:p>
              <a:r>
                <a:rPr lang="en-US" sz="2400" dirty="0"/>
                <a:t>to inform </a:t>
              </a:r>
              <a:r>
                <a:rPr lang="en-US" sz="2400" dirty="0" smtClean="0"/>
                <a:t>members about our </a:t>
              </a:r>
              <a:r>
                <a:rPr lang="en-US" sz="2400" dirty="0"/>
                <a:t>information </a:t>
              </a:r>
              <a:r>
                <a:rPr lang="en-US" sz="2400" dirty="0" smtClean="0"/>
                <a:t>gathering (process). </a:t>
              </a:r>
              <a:endParaRPr lang="en-US" sz="2400" dirty="0"/>
            </a:p>
          </p:txBody>
        </p:sp>
      </p:grpSp>
      <p:sp>
        <p:nvSpPr>
          <p:cNvPr id="11" name="Rectangle 10"/>
          <p:cNvSpPr/>
          <p:nvPr/>
        </p:nvSpPr>
        <p:spPr>
          <a:xfrm>
            <a:off x="258176" y="5260497"/>
            <a:ext cx="8120343" cy="830997"/>
          </a:xfrm>
          <a:prstGeom prst="rect">
            <a:avLst/>
          </a:prstGeom>
        </p:spPr>
        <p:txBody>
          <a:bodyPr wrap="square">
            <a:spAutoFit/>
          </a:bodyPr>
          <a:lstStyle/>
          <a:p>
            <a:r>
              <a:rPr lang="en-US" sz="2400" dirty="0" smtClean="0"/>
              <a:t>initiate </a:t>
            </a:r>
            <a:r>
              <a:rPr lang="en-US" sz="2400" dirty="0"/>
              <a:t>thoughts about some key issues in anticipation of the upcoming </a:t>
            </a:r>
            <a:r>
              <a:rPr lang="en-US" sz="2400" dirty="0" smtClean="0"/>
              <a:t>Town Hall</a:t>
            </a:r>
            <a:r>
              <a:rPr lang="en-US" sz="2400" dirty="0"/>
              <a:t>-</a:t>
            </a:r>
            <a:r>
              <a:rPr lang="en-US" sz="2400" dirty="0" smtClean="0"/>
              <a:t>style </a:t>
            </a:r>
            <a:r>
              <a:rPr lang="en-US" sz="2400" dirty="0"/>
              <a:t>meeting on </a:t>
            </a:r>
            <a:r>
              <a:rPr lang="en-US" sz="2400" b="1" dirty="0"/>
              <a:t>March 11th 2:30-4:</a:t>
            </a:r>
            <a:r>
              <a:rPr lang="en-US" sz="2400" b="1" dirty="0" smtClean="0"/>
              <a:t>00</a:t>
            </a:r>
            <a:endParaRPr lang="en-US" sz="2400" b="1" dirty="0"/>
          </a:p>
        </p:txBody>
      </p:sp>
    </p:spTree>
    <p:extLst>
      <p:ext uri="{BB962C8B-B14F-4D97-AF65-F5344CB8AC3E}">
        <p14:creationId xmlns:p14="http://schemas.microsoft.com/office/powerpoint/2010/main" val="87460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443"/>
            <a:ext cx="8229600" cy="590682"/>
          </a:xfrm>
        </p:spPr>
        <p:txBody>
          <a:bodyPr>
            <a:normAutofit fontScale="90000"/>
          </a:bodyPr>
          <a:lstStyle/>
          <a:p>
            <a:r>
              <a:rPr lang="en-US" dirty="0" smtClean="0"/>
              <a:t>Indirect Compensation</a:t>
            </a:r>
            <a:endParaRPr lang="en-US" dirty="0"/>
          </a:p>
        </p:txBody>
      </p:sp>
      <p:sp>
        <p:nvSpPr>
          <p:cNvPr id="5" name="TextBox 4"/>
          <p:cNvSpPr txBox="1"/>
          <p:nvPr/>
        </p:nvSpPr>
        <p:spPr>
          <a:xfrm>
            <a:off x="0" y="763125"/>
            <a:ext cx="8851682" cy="646331"/>
          </a:xfrm>
          <a:prstGeom prst="rect">
            <a:avLst/>
          </a:prstGeom>
          <a:noFill/>
        </p:spPr>
        <p:txBody>
          <a:bodyPr wrap="square" rtlCol="0">
            <a:spAutoFit/>
          </a:bodyPr>
          <a:lstStyle/>
          <a:p>
            <a:r>
              <a:rPr lang="en-US" dirty="0" smtClean="0"/>
              <a:t>Respondents were asked to rate their satisfaction with various forms of indirect compensation</a:t>
            </a:r>
            <a:endParaRPr lang="en-US" dirty="0"/>
          </a:p>
        </p:txBody>
      </p:sp>
      <p:pic>
        <p:nvPicPr>
          <p:cNvPr id="6" name="Picture 5" descr="Indirect_comp_unsort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7" y="1409456"/>
            <a:ext cx="2319533" cy="2451623"/>
          </a:xfrm>
          <a:prstGeom prst="rect">
            <a:avLst/>
          </a:prstGeom>
        </p:spPr>
      </p:pic>
      <p:pic>
        <p:nvPicPr>
          <p:cNvPr id="7" name="Picture 6" descr="Indirect_comp_unsorte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978" y="1409456"/>
            <a:ext cx="2278876" cy="2449792"/>
          </a:xfrm>
          <a:prstGeom prst="rect">
            <a:avLst/>
          </a:prstGeom>
        </p:spPr>
      </p:pic>
      <p:pic>
        <p:nvPicPr>
          <p:cNvPr id="8" name="Picture 7" descr="Indirect_comp_unsorted-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855" y="1409456"/>
            <a:ext cx="2408716" cy="2449792"/>
          </a:xfrm>
          <a:prstGeom prst="rect">
            <a:avLst/>
          </a:prstGeom>
        </p:spPr>
      </p:pic>
      <p:pic>
        <p:nvPicPr>
          <p:cNvPr id="13" name="Picture 12" descr="Indirect_comp_unsorted-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571" y="1409456"/>
            <a:ext cx="2078429" cy="2449792"/>
          </a:xfrm>
          <a:prstGeom prst="rect">
            <a:avLst/>
          </a:prstGeom>
        </p:spPr>
      </p:pic>
      <p:pic>
        <p:nvPicPr>
          <p:cNvPr id="14" name="Picture 13" descr="Indirect_comp_unsorted-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47" y="3875605"/>
            <a:ext cx="2400827" cy="2126447"/>
          </a:xfrm>
          <a:prstGeom prst="rect">
            <a:avLst/>
          </a:prstGeom>
        </p:spPr>
      </p:pic>
      <p:pic>
        <p:nvPicPr>
          <p:cNvPr id="15" name="Picture 14" descr="Indirect_comp_unsorted-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5555" y="3875605"/>
            <a:ext cx="2261300" cy="2142804"/>
          </a:xfrm>
          <a:prstGeom prst="rect">
            <a:avLst/>
          </a:prstGeom>
        </p:spPr>
      </p:pic>
      <p:sp>
        <p:nvSpPr>
          <p:cNvPr id="16" name="TextBox 15"/>
          <p:cNvSpPr txBox="1"/>
          <p:nvPr/>
        </p:nvSpPr>
        <p:spPr>
          <a:xfrm>
            <a:off x="4905023" y="4116990"/>
            <a:ext cx="3781777" cy="1200329"/>
          </a:xfrm>
          <a:prstGeom prst="rect">
            <a:avLst/>
          </a:prstGeom>
          <a:noFill/>
        </p:spPr>
        <p:txBody>
          <a:bodyPr wrap="square" rtlCol="0">
            <a:spAutoFit/>
          </a:bodyPr>
          <a:lstStyle/>
          <a:p>
            <a:r>
              <a:rPr lang="en-US" dirty="0" smtClean="0"/>
              <a:t>Vacation time, Free parking, Moving expenses, computer needs, leaves of absence and sabbatical opportunities appear to be generally satisfactory.</a:t>
            </a:r>
            <a:endParaRPr lang="en-US" dirty="0"/>
          </a:p>
        </p:txBody>
      </p:sp>
    </p:spTree>
    <p:extLst>
      <p:ext uri="{BB962C8B-B14F-4D97-AF65-F5344CB8AC3E}">
        <p14:creationId xmlns:p14="http://schemas.microsoft.com/office/powerpoint/2010/main" val="2673192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709"/>
            <a:ext cx="8229600" cy="1143000"/>
          </a:xfrm>
        </p:spPr>
        <p:txBody>
          <a:bodyPr>
            <a:normAutofit/>
          </a:bodyPr>
          <a:lstStyle/>
          <a:p>
            <a:r>
              <a:rPr lang="en-US" dirty="0" smtClean="0"/>
              <a:t>Indirect Compensation (cont’d)</a:t>
            </a:r>
            <a:endParaRPr lang="en-US" dirty="0"/>
          </a:p>
        </p:txBody>
      </p:sp>
      <p:pic>
        <p:nvPicPr>
          <p:cNvPr id="5" name="Picture 4" descr="Indirect_comp_unsorted-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3709"/>
            <a:ext cx="2569298" cy="2511431"/>
          </a:xfrm>
          <a:prstGeom prst="rect">
            <a:avLst/>
          </a:prstGeom>
        </p:spPr>
      </p:pic>
      <p:pic>
        <p:nvPicPr>
          <p:cNvPr id="6" name="Picture 5" descr="Indirect_comp_unsorted-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9298" y="1173709"/>
            <a:ext cx="2525503" cy="2537195"/>
          </a:xfrm>
          <a:prstGeom prst="rect">
            <a:avLst/>
          </a:prstGeom>
        </p:spPr>
      </p:pic>
      <p:pic>
        <p:nvPicPr>
          <p:cNvPr id="7" name="Picture 6" descr="Indirect_comp_unsorted-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801" y="1173709"/>
            <a:ext cx="2385197" cy="2537195"/>
          </a:xfrm>
          <a:prstGeom prst="rect">
            <a:avLst/>
          </a:prstGeom>
        </p:spPr>
      </p:pic>
      <p:pic>
        <p:nvPicPr>
          <p:cNvPr id="8" name="Picture 7" descr="Indirect_comp_unsorted-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710904"/>
            <a:ext cx="2569298" cy="2755900"/>
          </a:xfrm>
          <a:prstGeom prst="rect">
            <a:avLst/>
          </a:prstGeom>
        </p:spPr>
      </p:pic>
      <p:pic>
        <p:nvPicPr>
          <p:cNvPr id="9" name="Picture 8" descr="Indirect_comp_unsorted-1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98" y="3710904"/>
            <a:ext cx="2525503" cy="2755900"/>
          </a:xfrm>
          <a:prstGeom prst="rect">
            <a:avLst/>
          </a:prstGeom>
        </p:spPr>
      </p:pic>
      <p:sp>
        <p:nvSpPr>
          <p:cNvPr id="10" name="TextBox 9"/>
          <p:cNvSpPr txBox="1"/>
          <p:nvPr/>
        </p:nvSpPr>
        <p:spPr>
          <a:xfrm>
            <a:off x="5299177" y="4073192"/>
            <a:ext cx="3197024" cy="1569660"/>
          </a:xfrm>
          <a:prstGeom prst="rect">
            <a:avLst/>
          </a:prstGeom>
          <a:noFill/>
        </p:spPr>
        <p:txBody>
          <a:bodyPr wrap="square" rtlCol="0">
            <a:spAutoFit/>
          </a:bodyPr>
          <a:lstStyle/>
          <a:p>
            <a:r>
              <a:rPr lang="en-US" sz="2400" u="sng" dirty="0" smtClean="0"/>
              <a:t>Inference</a:t>
            </a:r>
            <a:r>
              <a:rPr lang="en-US" sz="2400" dirty="0" smtClean="0"/>
              <a:t>: Various health and wellness  benefits appear to be generally satisfactory. </a:t>
            </a:r>
            <a:endParaRPr lang="en-US" sz="2400" dirty="0"/>
          </a:p>
        </p:txBody>
      </p:sp>
    </p:spTree>
    <p:extLst>
      <p:ext uri="{BB962C8B-B14F-4D97-AF65-F5344CB8AC3E}">
        <p14:creationId xmlns:p14="http://schemas.microsoft.com/office/powerpoint/2010/main" val="648040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6110"/>
            <a:ext cx="8229600" cy="816048"/>
          </a:xfrm>
        </p:spPr>
        <p:txBody>
          <a:bodyPr>
            <a:normAutofit/>
          </a:bodyPr>
          <a:lstStyle/>
          <a:p>
            <a:r>
              <a:rPr lang="en-US" dirty="0" smtClean="0"/>
              <a:t>Indirect Compensation (cont’d)</a:t>
            </a:r>
            <a:endParaRPr lang="en-US" dirty="0"/>
          </a:p>
        </p:txBody>
      </p:sp>
      <p:pic>
        <p:nvPicPr>
          <p:cNvPr id="6" name="Picture 5" descr="Indirect_comp_unsorted-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13" y="1479394"/>
            <a:ext cx="2895600" cy="2755900"/>
          </a:xfrm>
          <a:prstGeom prst="rect">
            <a:avLst/>
          </a:prstGeom>
        </p:spPr>
      </p:pic>
      <p:pic>
        <p:nvPicPr>
          <p:cNvPr id="7" name="Picture 6" descr="Indirect_comp_unsorted-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3298" y="1479394"/>
            <a:ext cx="2654300" cy="2755900"/>
          </a:xfrm>
          <a:prstGeom prst="rect">
            <a:avLst/>
          </a:prstGeom>
        </p:spPr>
      </p:pic>
      <p:pic>
        <p:nvPicPr>
          <p:cNvPr id="8" name="Picture 7" descr="Indirect_comp_unsorted-1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6958" y="1479394"/>
            <a:ext cx="2641600" cy="2755900"/>
          </a:xfrm>
          <a:prstGeom prst="rect">
            <a:avLst/>
          </a:prstGeom>
        </p:spPr>
      </p:pic>
      <p:sp>
        <p:nvSpPr>
          <p:cNvPr id="9" name="TextBox 8"/>
          <p:cNvSpPr txBox="1"/>
          <p:nvPr/>
        </p:nvSpPr>
        <p:spPr>
          <a:xfrm>
            <a:off x="0" y="763125"/>
            <a:ext cx="8851682" cy="646331"/>
          </a:xfrm>
          <a:prstGeom prst="rect">
            <a:avLst/>
          </a:prstGeom>
          <a:noFill/>
        </p:spPr>
        <p:txBody>
          <a:bodyPr wrap="square" rtlCol="0">
            <a:spAutoFit/>
          </a:bodyPr>
          <a:lstStyle/>
          <a:p>
            <a:r>
              <a:rPr lang="en-US" dirty="0" smtClean="0"/>
              <a:t>Respondents were asked to rate their satisfaction with various forms of indirect compensation</a:t>
            </a:r>
            <a:endParaRPr lang="en-US" dirty="0"/>
          </a:p>
        </p:txBody>
      </p:sp>
      <p:sp>
        <p:nvSpPr>
          <p:cNvPr id="10" name="TextBox 9"/>
          <p:cNvSpPr txBox="1"/>
          <p:nvPr/>
        </p:nvSpPr>
        <p:spPr>
          <a:xfrm>
            <a:off x="143413" y="4348596"/>
            <a:ext cx="7440472" cy="1477328"/>
          </a:xfrm>
          <a:prstGeom prst="rect">
            <a:avLst/>
          </a:prstGeom>
          <a:noFill/>
        </p:spPr>
        <p:txBody>
          <a:bodyPr wrap="square" rtlCol="0">
            <a:spAutoFit/>
          </a:bodyPr>
          <a:lstStyle/>
          <a:p>
            <a:r>
              <a:rPr lang="en-US" u="sng" dirty="0" smtClean="0"/>
              <a:t>Inference: </a:t>
            </a:r>
          </a:p>
          <a:p>
            <a:endParaRPr lang="en-US" u="sng" dirty="0"/>
          </a:p>
          <a:p>
            <a:pPr marL="342900" indent="-342900">
              <a:buAutoNum type="arabicParenR"/>
            </a:pPr>
            <a:r>
              <a:rPr lang="en-US" dirty="0" smtClean="0"/>
              <a:t>Professional Development opportunities are not deemed generally to be satisfactory. </a:t>
            </a:r>
          </a:p>
          <a:p>
            <a:pPr marL="342900" indent="-342900">
              <a:buAutoNum type="arabicParenR"/>
            </a:pPr>
            <a:r>
              <a:rPr lang="en-US" dirty="0" smtClean="0"/>
              <a:t>The new retirement incentive is deemed to be an improvement.</a:t>
            </a:r>
            <a:endParaRPr lang="en-US" dirty="0"/>
          </a:p>
        </p:txBody>
      </p:sp>
      <p:sp>
        <p:nvSpPr>
          <p:cNvPr id="11" name="Rectangle 10"/>
          <p:cNvSpPr/>
          <p:nvPr/>
        </p:nvSpPr>
        <p:spPr>
          <a:xfrm>
            <a:off x="143413" y="1500883"/>
            <a:ext cx="2844800" cy="2734411"/>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842000" y="1479394"/>
            <a:ext cx="2646558" cy="2734411"/>
          </a:xfrm>
          <a:prstGeom prst="rect">
            <a:avLst/>
          </a:pr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584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6928"/>
          </a:xfrm>
        </p:spPr>
        <p:txBody>
          <a:bodyPr>
            <a:normAutofit fontScale="90000"/>
          </a:bodyPr>
          <a:lstStyle/>
          <a:p>
            <a:r>
              <a:rPr lang="en-US" dirty="0" smtClean="0"/>
              <a:t>Key concerns, </a:t>
            </a:r>
            <a:r>
              <a:rPr lang="en-US" dirty="0"/>
              <a:t>g</a:t>
            </a:r>
            <a:r>
              <a:rPr lang="en-US" dirty="0" smtClean="0"/>
              <a:t>oing forward</a:t>
            </a:r>
            <a:endParaRPr lang="en-US" dirty="0"/>
          </a:p>
        </p:txBody>
      </p:sp>
      <p:pic>
        <p:nvPicPr>
          <p:cNvPr id="5" name="Picture 4" descr="key_concerns_unsorte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7092"/>
            <a:ext cx="2400485" cy="2325470"/>
          </a:xfrm>
          <a:prstGeom prst="rect">
            <a:avLst/>
          </a:prstGeom>
        </p:spPr>
      </p:pic>
      <p:pic>
        <p:nvPicPr>
          <p:cNvPr id="6" name="Picture 5" descr="key_concerns_unsorted-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485" y="1717092"/>
            <a:ext cx="2818427" cy="2325470"/>
          </a:xfrm>
          <a:prstGeom prst="rect">
            <a:avLst/>
          </a:prstGeom>
        </p:spPr>
      </p:pic>
      <p:pic>
        <p:nvPicPr>
          <p:cNvPr id="7" name="Picture 6" descr="key_concerns_unsorted-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8912" y="1717093"/>
            <a:ext cx="2795546" cy="2325470"/>
          </a:xfrm>
          <a:prstGeom prst="rect">
            <a:avLst/>
          </a:prstGeom>
        </p:spPr>
      </p:pic>
      <p:pic>
        <p:nvPicPr>
          <p:cNvPr id="8" name="Picture 7" descr="key_concerns_unsorted-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02100"/>
            <a:ext cx="2432843" cy="2014988"/>
          </a:xfrm>
          <a:prstGeom prst="rect">
            <a:avLst/>
          </a:prstGeom>
        </p:spPr>
      </p:pic>
      <p:pic>
        <p:nvPicPr>
          <p:cNvPr id="9" name="Picture 8" descr="key_concerns_unsorted-5.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2843" y="4102100"/>
            <a:ext cx="2369992" cy="2015127"/>
          </a:xfrm>
          <a:prstGeom prst="rect">
            <a:avLst/>
          </a:prstGeom>
        </p:spPr>
      </p:pic>
      <p:pic>
        <p:nvPicPr>
          <p:cNvPr id="10" name="Picture 9" descr="key_concerns_unsorted-8.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32031" y="4102100"/>
            <a:ext cx="2394119" cy="2015127"/>
          </a:xfrm>
          <a:prstGeom prst="rect">
            <a:avLst/>
          </a:prstGeom>
        </p:spPr>
      </p:pic>
      <p:sp>
        <p:nvSpPr>
          <p:cNvPr id="11" name="TextBox 10"/>
          <p:cNvSpPr txBox="1"/>
          <p:nvPr/>
        </p:nvSpPr>
        <p:spPr>
          <a:xfrm>
            <a:off x="248171" y="894518"/>
            <a:ext cx="8597453" cy="646331"/>
          </a:xfrm>
          <a:prstGeom prst="rect">
            <a:avLst/>
          </a:prstGeom>
          <a:noFill/>
        </p:spPr>
        <p:txBody>
          <a:bodyPr wrap="square" rtlCol="0">
            <a:spAutoFit/>
          </a:bodyPr>
          <a:lstStyle/>
          <a:p>
            <a:r>
              <a:rPr lang="en-US" dirty="0" smtClean="0"/>
              <a:t>Respondents were asked to rate the importance of forms of Direct and Indirect Compensation, going forward. </a:t>
            </a:r>
            <a:r>
              <a:rPr lang="en-US" dirty="0"/>
              <a:t>(</a:t>
            </a:r>
            <a:r>
              <a:rPr lang="en-US" dirty="0" smtClean="0"/>
              <a:t>Rising (from left to right) lines mean concern is high)</a:t>
            </a:r>
            <a:endParaRPr lang="en-US" dirty="0"/>
          </a:p>
        </p:txBody>
      </p:sp>
    </p:spTree>
    <p:extLst>
      <p:ext uri="{BB962C8B-B14F-4D97-AF65-F5344CB8AC3E}">
        <p14:creationId xmlns:p14="http://schemas.microsoft.com/office/powerpoint/2010/main" val="327568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396928"/>
          </a:xfrm>
        </p:spPr>
        <p:txBody>
          <a:bodyPr>
            <a:normAutofit fontScale="90000"/>
          </a:bodyPr>
          <a:lstStyle/>
          <a:p>
            <a:r>
              <a:rPr lang="en-US" dirty="0" smtClean="0"/>
              <a:t>Key concerns, </a:t>
            </a:r>
            <a:r>
              <a:rPr lang="en-US" dirty="0"/>
              <a:t>g</a:t>
            </a:r>
            <a:r>
              <a:rPr lang="en-US" dirty="0" smtClean="0"/>
              <a:t>oing forward (cont’d)</a:t>
            </a:r>
            <a:endParaRPr lang="en-US" dirty="0"/>
          </a:p>
        </p:txBody>
      </p:sp>
      <p:sp>
        <p:nvSpPr>
          <p:cNvPr id="5" name="TextBox 4"/>
          <p:cNvSpPr txBox="1"/>
          <p:nvPr/>
        </p:nvSpPr>
        <p:spPr>
          <a:xfrm>
            <a:off x="248171" y="894518"/>
            <a:ext cx="8597453" cy="646331"/>
          </a:xfrm>
          <a:prstGeom prst="rect">
            <a:avLst/>
          </a:prstGeom>
          <a:noFill/>
        </p:spPr>
        <p:txBody>
          <a:bodyPr wrap="square" rtlCol="0">
            <a:spAutoFit/>
          </a:bodyPr>
          <a:lstStyle/>
          <a:p>
            <a:r>
              <a:rPr lang="en-US" dirty="0" smtClean="0"/>
              <a:t>Respondents were asked to rate the importance of forms of Direct and Indirect Compensation, going forward.  Rising (from left to right) lines mean concern is high)</a:t>
            </a:r>
            <a:endParaRPr lang="en-US" dirty="0"/>
          </a:p>
        </p:txBody>
      </p:sp>
      <p:pic>
        <p:nvPicPr>
          <p:cNvPr id="6" name="Picture 5" descr="key_concerns_unsorted-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4" y="1666944"/>
            <a:ext cx="2929065" cy="2437161"/>
          </a:xfrm>
          <a:prstGeom prst="rect">
            <a:avLst/>
          </a:prstGeom>
        </p:spPr>
      </p:pic>
      <p:pic>
        <p:nvPicPr>
          <p:cNvPr id="7" name="Picture 6" descr="key_concerns_unsorted-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849" y="1666944"/>
            <a:ext cx="2859633" cy="2435156"/>
          </a:xfrm>
          <a:prstGeom prst="rect">
            <a:avLst/>
          </a:prstGeom>
        </p:spPr>
      </p:pic>
      <p:pic>
        <p:nvPicPr>
          <p:cNvPr id="8" name="Picture 7" descr="key_concerns_unsorted-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482" y="1666944"/>
            <a:ext cx="2940142" cy="2435156"/>
          </a:xfrm>
          <a:prstGeom prst="rect">
            <a:avLst/>
          </a:prstGeom>
        </p:spPr>
      </p:pic>
      <p:pic>
        <p:nvPicPr>
          <p:cNvPr id="9" name="Picture 8" descr="key_concerns_unsorted-1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784" y="4102100"/>
            <a:ext cx="2932781" cy="2438366"/>
          </a:xfrm>
          <a:prstGeom prst="rect">
            <a:avLst/>
          </a:prstGeom>
        </p:spPr>
      </p:pic>
      <p:pic>
        <p:nvPicPr>
          <p:cNvPr id="10" name="Picture 9" descr="key_concerns_unsorted-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5849" y="4102100"/>
            <a:ext cx="2876598" cy="2438366"/>
          </a:xfrm>
          <a:prstGeom prst="rect">
            <a:avLst/>
          </a:prstGeom>
        </p:spPr>
      </p:pic>
    </p:spTree>
    <p:extLst>
      <p:ext uri="{BB962C8B-B14F-4D97-AF65-F5344CB8AC3E}">
        <p14:creationId xmlns:p14="http://schemas.microsoft.com/office/powerpoint/2010/main" val="1356264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396928"/>
          </a:xfrm>
        </p:spPr>
        <p:txBody>
          <a:bodyPr>
            <a:normAutofit fontScale="90000"/>
          </a:bodyPr>
          <a:lstStyle/>
          <a:p>
            <a:r>
              <a:rPr lang="en-US" dirty="0" smtClean="0"/>
              <a:t>Key concerns, </a:t>
            </a:r>
            <a:r>
              <a:rPr lang="en-US" dirty="0"/>
              <a:t>g</a:t>
            </a:r>
            <a:r>
              <a:rPr lang="en-US" dirty="0" smtClean="0"/>
              <a:t>oing forward</a:t>
            </a:r>
            <a:endParaRPr lang="en-US" dirty="0"/>
          </a:p>
        </p:txBody>
      </p:sp>
      <p:sp>
        <p:nvSpPr>
          <p:cNvPr id="5" name="TextBox 4"/>
          <p:cNvSpPr txBox="1"/>
          <p:nvPr/>
        </p:nvSpPr>
        <p:spPr>
          <a:xfrm>
            <a:off x="248171" y="894518"/>
            <a:ext cx="8291825" cy="369332"/>
          </a:xfrm>
          <a:prstGeom prst="rect">
            <a:avLst/>
          </a:prstGeom>
          <a:noFill/>
        </p:spPr>
        <p:txBody>
          <a:bodyPr wrap="square" rtlCol="0">
            <a:spAutoFit/>
          </a:bodyPr>
          <a:lstStyle/>
          <a:p>
            <a:r>
              <a:rPr lang="en-US" dirty="0" smtClean="0"/>
              <a:t>The following are either </a:t>
            </a:r>
            <a:r>
              <a:rPr lang="en-US" b="1" dirty="0" smtClean="0"/>
              <a:t>NOT</a:t>
            </a:r>
            <a:r>
              <a:rPr lang="en-US" dirty="0" smtClean="0"/>
              <a:t> key concerns, going forward, or are neutral. </a:t>
            </a:r>
            <a:endParaRPr lang="en-US" dirty="0"/>
          </a:p>
        </p:txBody>
      </p:sp>
      <p:pic>
        <p:nvPicPr>
          <p:cNvPr id="6" name="Picture 5" descr="key_concerns_unsorted-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1" y="1331161"/>
            <a:ext cx="2754624" cy="2300797"/>
          </a:xfrm>
          <a:prstGeom prst="rect">
            <a:avLst/>
          </a:prstGeom>
        </p:spPr>
      </p:pic>
      <p:pic>
        <p:nvPicPr>
          <p:cNvPr id="7" name="Picture 6" descr="key_concerns_unsorted-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795" y="1333500"/>
            <a:ext cx="2807322" cy="2335863"/>
          </a:xfrm>
          <a:prstGeom prst="rect">
            <a:avLst/>
          </a:prstGeom>
        </p:spPr>
      </p:pic>
      <p:pic>
        <p:nvPicPr>
          <p:cNvPr id="8" name="Picture 7" descr="key_concerns_unsorted-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117" y="1331161"/>
            <a:ext cx="2729879" cy="2338202"/>
          </a:xfrm>
          <a:prstGeom prst="rect">
            <a:avLst/>
          </a:prstGeom>
        </p:spPr>
      </p:pic>
      <p:pic>
        <p:nvPicPr>
          <p:cNvPr id="9" name="Picture 8" descr="key_concerns_unsorted-1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71" y="3631958"/>
            <a:ext cx="2755743" cy="2339137"/>
          </a:xfrm>
          <a:prstGeom prst="rect">
            <a:avLst/>
          </a:prstGeom>
        </p:spPr>
      </p:pic>
      <p:pic>
        <p:nvPicPr>
          <p:cNvPr id="10" name="Picture 9" descr="key_concerns_unsorted-16.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3914" y="3661156"/>
            <a:ext cx="2845770" cy="2339137"/>
          </a:xfrm>
          <a:prstGeom prst="rect">
            <a:avLst/>
          </a:prstGeom>
        </p:spPr>
      </p:pic>
    </p:spTree>
    <p:extLst>
      <p:ext uri="{BB962C8B-B14F-4D97-AF65-F5344CB8AC3E}">
        <p14:creationId xmlns:p14="http://schemas.microsoft.com/office/powerpoint/2010/main" val="925474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360"/>
          </a:xfrm>
        </p:spPr>
        <p:txBody>
          <a:bodyPr>
            <a:normAutofit/>
          </a:bodyPr>
          <a:lstStyle/>
          <a:p>
            <a:r>
              <a:rPr lang="en-US" dirty="0" smtClean="0"/>
              <a:t>Satisfaction vs. Key Concerns </a:t>
            </a:r>
            <a:endParaRPr lang="en-US" dirty="0"/>
          </a:p>
        </p:txBody>
      </p:sp>
      <p:sp>
        <p:nvSpPr>
          <p:cNvPr id="4" name="TextBox 3"/>
          <p:cNvSpPr txBox="1"/>
          <p:nvPr/>
        </p:nvSpPr>
        <p:spPr>
          <a:xfrm>
            <a:off x="248171" y="657799"/>
            <a:ext cx="8895829" cy="461665"/>
          </a:xfrm>
          <a:prstGeom prst="rect">
            <a:avLst/>
          </a:prstGeom>
          <a:noFill/>
        </p:spPr>
        <p:txBody>
          <a:bodyPr wrap="square" rtlCol="0">
            <a:spAutoFit/>
          </a:bodyPr>
          <a:lstStyle/>
          <a:p>
            <a:r>
              <a:rPr lang="en-US" sz="2400" dirty="0" smtClean="0"/>
              <a:t>Here, Satisfaction and Key concerns are presented side by side. </a:t>
            </a:r>
            <a:endParaRPr lang="en-US" sz="2400" dirty="0"/>
          </a:p>
        </p:txBody>
      </p:sp>
      <p:pic>
        <p:nvPicPr>
          <p:cNvPr id="5" name="Picture 4" descr="Direct_comp_unsorte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71" y="1639961"/>
            <a:ext cx="2591763" cy="2413788"/>
          </a:xfrm>
          <a:prstGeom prst="rect">
            <a:avLst/>
          </a:prstGeom>
        </p:spPr>
      </p:pic>
      <p:pic>
        <p:nvPicPr>
          <p:cNvPr id="6" name="Picture 5" descr="key_concerns_unsorted-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553" y="1639960"/>
            <a:ext cx="2491653" cy="2413788"/>
          </a:xfrm>
          <a:prstGeom prst="rect">
            <a:avLst/>
          </a:prstGeom>
        </p:spPr>
      </p:pic>
      <p:pic>
        <p:nvPicPr>
          <p:cNvPr id="7" name="Picture 6" descr="Direct_comp_unsorted-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171" y="4063953"/>
            <a:ext cx="2591763" cy="2466721"/>
          </a:xfrm>
          <a:prstGeom prst="rect">
            <a:avLst/>
          </a:prstGeom>
        </p:spPr>
      </p:pic>
      <p:pic>
        <p:nvPicPr>
          <p:cNvPr id="8" name="Picture 7" descr="key_concerns_unsorted-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5262" y="4066174"/>
            <a:ext cx="2491653" cy="2453807"/>
          </a:xfrm>
          <a:prstGeom prst="rect">
            <a:avLst/>
          </a:prstGeom>
        </p:spPr>
      </p:pic>
      <p:sp>
        <p:nvSpPr>
          <p:cNvPr id="9" name="TextBox 8"/>
          <p:cNvSpPr txBox="1"/>
          <p:nvPr/>
        </p:nvSpPr>
        <p:spPr>
          <a:xfrm>
            <a:off x="5596071" y="2912012"/>
            <a:ext cx="4049199" cy="2308324"/>
          </a:xfrm>
          <a:prstGeom prst="rect">
            <a:avLst/>
          </a:prstGeom>
          <a:noFill/>
        </p:spPr>
        <p:txBody>
          <a:bodyPr wrap="square" rtlCol="0">
            <a:spAutoFit/>
          </a:bodyPr>
          <a:lstStyle/>
          <a:p>
            <a:r>
              <a:rPr lang="en-US" u="sng" dirty="0" smtClean="0"/>
              <a:t>Inference: </a:t>
            </a:r>
          </a:p>
          <a:p>
            <a:pPr marL="342900" indent="-342900">
              <a:buAutoNum type="arabicParenR"/>
            </a:pPr>
            <a:r>
              <a:rPr lang="en-US" dirty="0" smtClean="0"/>
              <a:t>Base pay, overall, should be maintained; some employment groups may warrant further investigation. </a:t>
            </a:r>
          </a:p>
          <a:p>
            <a:pPr marL="342900" indent="-342900">
              <a:buAutoNum type="arabicParenR"/>
            </a:pPr>
            <a:r>
              <a:rPr lang="en-US" dirty="0" smtClean="0"/>
              <a:t>Gains to the Pension plan are warranted. </a:t>
            </a:r>
          </a:p>
          <a:p>
            <a:endParaRPr lang="en-US" dirty="0"/>
          </a:p>
        </p:txBody>
      </p:sp>
      <p:sp>
        <p:nvSpPr>
          <p:cNvPr id="11" name="Rectangle 10"/>
          <p:cNvSpPr/>
          <p:nvPr/>
        </p:nvSpPr>
        <p:spPr>
          <a:xfrm>
            <a:off x="2866825" y="4079571"/>
            <a:ext cx="2453381" cy="2440410"/>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375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3066" y="-204389"/>
            <a:ext cx="8992542" cy="1284734"/>
          </a:xfrm>
        </p:spPr>
        <p:txBody>
          <a:bodyPr>
            <a:normAutofit/>
          </a:bodyPr>
          <a:lstStyle/>
          <a:p>
            <a:r>
              <a:rPr lang="en-US" sz="3600" dirty="0" smtClean="0"/>
              <a:t>Satisfaction vs. Key Concerns (cont’d) </a:t>
            </a:r>
            <a:endParaRPr lang="en-US" sz="3600" dirty="0"/>
          </a:p>
        </p:txBody>
      </p:sp>
      <p:pic>
        <p:nvPicPr>
          <p:cNvPr id="5" name="Picture 4" descr="Direct_comp_unsorte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16" y="1316515"/>
            <a:ext cx="2575255" cy="2268504"/>
          </a:xfrm>
          <a:prstGeom prst="rect">
            <a:avLst/>
          </a:prstGeom>
        </p:spPr>
      </p:pic>
      <p:pic>
        <p:nvPicPr>
          <p:cNvPr id="6" name="Picture 5" descr="key_concerns_unsorted-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2672" y="1316515"/>
            <a:ext cx="2697115" cy="2268504"/>
          </a:xfrm>
          <a:prstGeom prst="rect">
            <a:avLst/>
          </a:prstGeom>
        </p:spPr>
      </p:pic>
      <p:pic>
        <p:nvPicPr>
          <p:cNvPr id="7" name="Picture 6" descr="key_concerns_unsorted-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787" y="1316515"/>
            <a:ext cx="2736612" cy="2266583"/>
          </a:xfrm>
          <a:prstGeom prst="rect">
            <a:avLst/>
          </a:prstGeom>
        </p:spPr>
      </p:pic>
      <p:pic>
        <p:nvPicPr>
          <p:cNvPr id="8" name="Picture 7" descr="Direct_comp_unsorted-4.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417" y="3585020"/>
            <a:ext cx="2575254" cy="2233686"/>
          </a:xfrm>
          <a:prstGeom prst="rect">
            <a:avLst/>
          </a:prstGeom>
        </p:spPr>
      </p:pic>
      <p:pic>
        <p:nvPicPr>
          <p:cNvPr id="9" name="Picture 8" descr="key_concerns_unsorted-8.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6825" y="3585019"/>
            <a:ext cx="2653783" cy="2233686"/>
          </a:xfrm>
          <a:prstGeom prst="rect">
            <a:avLst/>
          </a:prstGeom>
        </p:spPr>
      </p:pic>
      <p:sp>
        <p:nvSpPr>
          <p:cNvPr id="10" name="TextBox 9"/>
          <p:cNvSpPr txBox="1"/>
          <p:nvPr/>
        </p:nvSpPr>
        <p:spPr>
          <a:xfrm>
            <a:off x="5529787" y="4015108"/>
            <a:ext cx="3408133" cy="1200329"/>
          </a:xfrm>
          <a:prstGeom prst="rect">
            <a:avLst/>
          </a:prstGeom>
          <a:noFill/>
        </p:spPr>
        <p:txBody>
          <a:bodyPr wrap="square" rtlCol="0">
            <a:spAutoFit/>
          </a:bodyPr>
          <a:lstStyle/>
          <a:p>
            <a:r>
              <a:rPr lang="en-US" u="sng" dirty="0" smtClean="0"/>
              <a:t>Inference:</a:t>
            </a:r>
            <a:r>
              <a:rPr lang="en-US" dirty="0" smtClean="0"/>
              <a:t> Teaching and Research incentives and rewards and Professional Development should be areas of further focus.</a:t>
            </a:r>
            <a:endParaRPr lang="en-US" dirty="0"/>
          </a:p>
        </p:txBody>
      </p:sp>
      <p:sp>
        <p:nvSpPr>
          <p:cNvPr id="2" name="TextBox 1"/>
          <p:cNvSpPr txBox="1"/>
          <p:nvPr/>
        </p:nvSpPr>
        <p:spPr>
          <a:xfrm>
            <a:off x="2988235" y="956235"/>
            <a:ext cx="5278164" cy="369332"/>
          </a:xfrm>
          <a:prstGeom prst="rect">
            <a:avLst/>
          </a:prstGeom>
          <a:noFill/>
        </p:spPr>
        <p:txBody>
          <a:bodyPr wrap="square" rtlCol="0">
            <a:spAutoFit/>
          </a:bodyPr>
          <a:lstStyle/>
          <a:p>
            <a:r>
              <a:rPr lang="en-US" dirty="0" smtClean="0"/>
              <a:t>Teaching and Research were considered separately</a:t>
            </a:r>
            <a:endParaRPr lang="en-US" dirty="0"/>
          </a:p>
        </p:txBody>
      </p:sp>
      <p:sp>
        <p:nvSpPr>
          <p:cNvPr id="11" name="Rectangle 10"/>
          <p:cNvSpPr/>
          <p:nvPr/>
        </p:nvSpPr>
        <p:spPr>
          <a:xfrm>
            <a:off x="2866825" y="1349553"/>
            <a:ext cx="5399574" cy="2235468"/>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866825" y="3629191"/>
            <a:ext cx="2653783" cy="2235468"/>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65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rect_comp_unsorted-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494" y="943332"/>
            <a:ext cx="2425624" cy="2414497"/>
          </a:xfrm>
          <a:prstGeom prst="rect">
            <a:avLst/>
          </a:prstGeom>
        </p:spPr>
      </p:pic>
      <p:pic>
        <p:nvPicPr>
          <p:cNvPr id="6" name="Picture 5" descr="key_concerns_unsorted-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306" y="943332"/>
            <a:ext cx="2491461" cy="2421261"/>
          </a:xfrm>
          <a:prstGeom prst="rect">
            <a:avLst/>
          </a:prstGeom>
        </p:spPr>
      </p:pic>
      <p:pic>
        <p:nvPicPr>
          <p:cNvPr id="7" name="Picture 6" descr="Indirect_comp_unsorted-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991" y="3727161"/>
            <a:ext cx="2411127" cy="2616073"/>
          </a:xfrm>
          <a:prstGeom prst="rect">
            <a:avLst/>
          </a:prstGeom>
        </p:spPr>
      </p:pic>
      <p:sp>
        <p:nvSpPr>
          <p:cNvPr id="8" name="TextBox 7"/>
          <p:cNvSpPr txBox="1"/>
          <p:nvPr/>
        </p:nvSpPr>
        <p:spPr>
          <a:xfrm>
            <a:off x="367494" y="3357829"/>
            <a:ext cx="4143376" cy="369332"/>
          </a:xfrm>
          <a:prstGeom prst="rect">
            <a:avLst/>
          </a:prstGeom>
          <a:noFill/>
        </p:spPr>
        <p:txBody>
          <a:bodyPr wrap="square" rtlCol="0">
            <a:spAutoFit/>
          </a:bodyPr>
          <a:lstStyle/>
          <a:p>
            <a:r>
              <a:rPr lang="en-US" dirty="0" smtClean="0"/>
              <a:t>Indirect Comp</a:t>
            </a:r>
            <a:endParaRPr lang="en-US" dirty="0"/>
          </a:p>
        </p:txBody>
      </p:sp>
      <p:pic>
        <p:nvPicPr>
          <p:cNvPr id="9" name="Picture 8" descr="key_concerns_unsorted-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5306" y="3727161"/>
            <a:ext cx="2491461" cy="2616073"/>
          </a:xfrm>
          <a:prstGeom prst="rect">
            <a:avLst/>
          </a:prstGeom>
        </p:spPr>
      </p:pic>
      <p:sp>
        <p:nvSpPr>
          <p:cNvPr id="10" name="TextBox 9"/>
          <p:cNvSpPr txBox="1"/>
          <p:nvPr/>
        </p:nvSpPr>
        <p:spPr>
          <a:xfrm>
            <a:off x="5649536" y="1459925"/>
            <a:ext cx="3436072" cy="2677656"/>
          </a:xfrm>
          <a:prstGeom prst="rect">
            <a:avLst/>
          </a:prstGeom>
          <a:noFill/>
        </p:spPr>
        <p:txBody>
          <a:bodyPr wrap="square" rtlCol="0">
            <a:spAutoFit/>
          </a:bodyPr>
          <a:lstStyle/>
          <a:p>
            <a:r>
              <a:rPr lang="en-US" sz="2800" u="sng" dirty="0" smtClean="0"/>
              <a:t>Inference: </a:t>
            </a:r>
          </a:p>
          <a:p>
            <a:pPr marL="342900" indent="-342900">
              <a:buAutoNum type="arabicParenR"/>
            </a:pPr>
            <a:r>
              <a:rPr lang="en-US" sz="2800" dirty="0" smtClean="0"/>
              <a:t>Significant gains on Conference Travel are warranted</a:t>
            </a:r>
          </a:p>
          <a:p>
            <a:pPr marL="342900" indent="-342900">
              <a:buAutoNum type="arabicParenR"/>
            </a:pPr>
            <a:r>
              <a:rPr lang="en-US" sz="2800" dirty="0" smtClean="0"/>
              <a:t>Vacation time is not worth pursuing</a:t>
            </a:r>
            <a:endParaRPr lang="en-US" sz="2800" dirty="0"/>
          </a:p>
        </p:txBody>
      </p:sp>
      <p:sp>
        <p:nvSpPr>
          <p:cNvPr id="11" name="Rectangle 10"/>
          <p:cNvSpPr/>
          <p:nvPr/>
        </p:nvSpPr>
        <p:spPr>
          <a:xfrm>
            <a:off x="2935506" y="978783"/>
            <a:ext cx="2451261" cy="2379045"/>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93066" y="-204389"/>
            <a:ext cx="8992542" cy="12847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smtClean="0"/>
              <a:t>Satisfaction vs. Key Concerns (cont’d) </a:t>
            </a:r>
            <a:endParaRPr lang="en-US" sz="3600" dirty="0"/>
          </a:p>
        </p:txBody>
      </p:sp>
    </p:spTree>
    <p:extLst>
      <p:ext uri="{BB962C8B-B14F-4D97-AF65-F5344CB8AC3E}">
        <p14:creationId xmlns:p14="http://schemas.microsoft.com/office/powerpoint/2010/main" val="3587119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rect_comp_unsorte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13" y="824638"/>
            <a:ext cx="2540000" cy="2730500"/>
          </a:xfrm>
          <a:prstGeom prst="rect">
            <a:avLst/>
          </a:prstGeom>
        </p:spPr>
      </p:pic>
      <p:pic>
        <p:nvPicPr>
          <p:cNvPr id="6" name="Picture 5" descr="Indirect_comp_unsorte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213" y="824638"/>
            <a:ext cx="2671537" cy="2730500"/>
          </a:xfrm>
          <a:prstGeom prst="rect">
            <a:avLst/>
          </a:prstGeom>
        </p:spPr>
      </p:pic>
      <p:pic>
        <p:nvPicPr>
          <p:cNvPr id="7" name="Picture 6" descr="key_concerns_unsorted-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12" y="3555138"/>
            <a:ext cx="5211538" cy="3085210"/>
          </a:xfrm>
          <a:prstGeom prst="rect">
            <a:avLst/>
          </a:prstGeom>
        </p:spPr>
      </p:pic>
      <p:sp>
        <p:nvSpPr>
          <p:cNvPr id="8" name="TextBox 7"/>
          <p:cNvSpPr txBox="1"/>
          <p:nvPr/>
        </p:nvSpPr>
        <p:spPr>
          <a:xfrm>
            <a:off x="5926902" y="2219087"/>
            <a:ext cx="2759897" cy="3539430"/>
          </a:xfrm>
          <a:prstGeom prst="rect">
            <a:avLst/>
          </a:prstGeom>
          <a:noFill/>
        </p:spPr>
        <p:txBody>
          <a:bodyPr wrap="square" rtlCol="0">
            <a:spAutoFit/>
          </a:bodyPr>
          <a:lstStyle/>
          <a:p>
            <a:r>
              <a:rPr lang="en-US" sz="3200" u="sng" dirty="0" smtClean="0"/>
              <a:t>Inference: </a:t>
            </a:r>
            <a:r>
              <a:rPr lang="en-US" sz="3200" dirty="0" smtClean="0"/>
              <a:t/>
            </a:r>
            <a:br>
              <a:rPr lang="en-US" sz="3200" dirty="0" smtClean="0"/>
            </a:br>
            <a:r>
              <a:rPr lang="en-US" sz="3200" dirty="0" smtClean="0"/>
              <a:t/>
            </a:r>
            <a:br>
              <a:rPr lang="en-US" sz="3200" dirty="0" smtClean="0"/>
            </a:br>
            <a:r>
              <a:rPr lang="en-US" sz="3200" dirty="0" smtClean="0"/>
              <a:t>1) Parking and Moving expenses are not worth pursuing.  </a:t>
            </a:r>
            <a:endParaRPr lang="en-US" sz="3200" dirty="0"/>
          </a:p>
        </p:txBody>
      </p:sp>
      <p:sp>
        <p:nvSpPr>
          <p:cNvPr id="9" name="Title 1"/>
          <p:cNvSpPr txBox="1">
            <a:spLocks/>
          </p:cNvSpPr>
          <p:nvPr/>
        </p:nvSpPr>
        <p:spPr>
          <a:xfrm>
            <a:off x="93066" y="-229740"/>
            <a:ext cx="8992542" cy="128473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Satisfaction vs. Key Concerns (cont’d) </a:t>
            </a:r>
            <a:endParaRPr lang="en-US" sz="3600" dirty="0"/>
          </a:p>
        </p:txBody>
      </p:sp>
    </p:spTree>
    <p:extLst>
      <p:ext uri="{BB962C8B-B14F-4D97-AF65-F5344CB8AC3E}">
        <p14:creationId xmlns:p14="http://schemas.microsoft.com/office/powerpoint/2010/main" val="15721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2-23 at 11.29.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1301"/>
          </a:xfrm>
          <a:prstGeom prst="rect">
            <a:avLst/>
          </a:prstGeom>
        </p:spPr>
      </p:pic>
    </p:spTree>
    <p:extLst>
      <p:ext uri="{BB962C8B-B14F-4D97-AF65-F5344CB8AC3E}">
        <p14:creationId xmlns:p14="http://schemas.microsoft.com/office/powerpoint/2010/main" val="4280444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3066" y="-204389"/>
            <a:ext cx="8992542" cy="1284734"/>
          </a:xfrm>
        </p:spPr>
        <p:txBody>
          <a:bodyPr>
            <a:normAutofit/>
          </a:bodyPr>
          <a:lstStyle/>
          <a:p>
            <a:r>
              <a:rPr lang="en-US" sz="3600" dirty="0" smtClean="0"/>
              <a:t>Satisfaction compared to Key Concerns (cont’d) </a:t>
            </a:r>
            <a:endParaRPr lang="en-US" sz="3600" dirty="0"/>
          </a:p>
        </p:txBody>
      </p:sp>
      <p:pic>
        <p:nvPicPr>
          <p:cNvPr id="5" name="Picture 4" descr="Indirect_comp_unsorted-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94" y="972530"/>
            <a:ext cx="2521552" cy="2399898"/>
          </a:xfrm>
          <a:prstGeom prst="rect">
            <a:avLst/>
          </a:prstGeom>
        </p:spPr>
      </p:pic>
      <p:pic>
        <p:nvPicPr>
          <p:cNvPr id="6" name="Picture 5" descr="key_concerns_unsorted-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546" y="972530"/>
            <a:ext cx="2723163" cy="2399898"/>
          </a:xfrm>
          <a:prstGeom prst="rect">
            <a:avLst/>
          </a:prstGeom>
        </p:spPr>
      </p:pic>
      <p:pic>
        <p:nvPicPr>
          <p:cNvPr id="7" name="Picture 6" descr="Indirect_comp_unsorted-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94" y="3372428"/>
            <a:ext cx="2535023" cy="2292083"/>
          </a:xfrm>
          <a:prstGeom prst="rect">
            <a:avLst/>
          </a:prstGeom>
        </p:spPr>
      </p:pic>
      <p:pic>
        <p:nvPicPr>
          <p:cNvPr id="8" name="Picture 7" descr="key_concerns_unsorted-9.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546" y="3372428"/>
            <a:ext cx="2723163" cy="2292083"/>
          </a:xfrm>
          <a:prstGeom prst="rect">
            <a:avLst/>
          </a:prstGeom>
        </p:spPr>
      </p:pic>
      <p:sp>
        <p:nvSpPr>
          <p:cNvPr id="9" name="TextBox 8"/>
          <p:cNvSpPr txBox="1"/>
          <p:nvPr/>
        </p:nvSpPr>
        <p:spPr>
          <a:xfrm>
            <a:off x="5868509" y="1270135"/>
            <a:ext cx="3217099" cy="4524315"/>
          </a:xfrm>
          <a:prstGeom prst="rect">
            <a:avLst/>
          </a:prstGeom>
          <a:noFill/>
        </p:spPr>
        <p:txBody>
          <a:bodyPr wrap="square" rtlCol="0">
            <a:spAutoFit/>
          </a:bodyPr>
          <a:lstStyle/>
          <a:p>
            <a:r>
              <a:rPr lang="en-US" sz="2400" u="sng" dirty="0" smtClean="0"/>
              <a:t>Inferences</a:t>
            </a:r>
            <a:r>
              <a:rPr lang="en-US" sz="2400" dirty="0" smtClean="0"/>
              <a:t>: </a:t>
            </a:r>
            <a:br>
              <a:rPr lang="en-US" sz="2400" dirty="0" smtClean="0"/>
            </a:br>
            <a:r>
              <a:rPr lang="en-US" sz="2400" dirty="0" smtClean="0"/>
              <a:t>1) Gains in Professional development opportunities are warranted</a:t>
            </a:r>
            <a:br>
              <a:rPr lang="en-US" sz="2400" dirty="0" smtClean="0"/>
            </a:br>
            <a:endParaRPr lang="en-US" sz="2400" dirty="0" smtClean="0"/>
          </a:p>
          <a:p>
            <a:r>
              <a:rPr lang="en-US" sz="2400" dirty="0" smtClean="0"/>
              <a:t>2) Gains in Recreation and programming are not a primary focus, but may be for employment groups with lower base pay</a:t>
            </a:r>
            <a:endParaRPr lang="en-US" sz="2400" dirty="0"/>
          </a:p>
        </p:txBody>
      </p:sp>
      <p:sp>
        <p:nvSpPr>
          <p:cNvPr id="10" name="Rectangle 9"/>
          <p:cNvSpPr/>
          <p:nvPr/>
        </p:nvSpPr>
        <p:spPr>
          <a:xfrm>
            <a:off x="2839017" y="1004860"/>
            <a:ext cx="2653783" cy="2367568"/>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046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3066" y="-204389"/>
            <a:ext cx="8992542" cy="1284734"/>
          </a:xfrm>
        </p:spPr>
        <p:txBody>
          <a:bodyPr>
            <a:normAutofit/>
          </a:bodyPr>
          <a:lstStyle/>
          <a:p>
            <a:r>
              <a:rPr lang="en-US" sz="3600" dirty="0" smtClean="0"/>
              <a:t>Satisfaction compared to Key Concerns (cont’d) </a:t>
            </a:r>
            <a:endParaRPr lang="en-US" sz="3600" dirty="0"/>
          </a:p>
        </p:txBody>
      </p:sp>
      <p:pic>
        <p:nvPicPr>
          <p:cNvPr id="5" name="Picture 4" descr="key_concerns_unsorted-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764" y="1080345"/>
            <a:ext cx="2982801" cy="2481873"/>
          </a:xfrm>
          <a:prstGeom prst="rect">
            <a:avLst/>
          </a:prstGeom>
        </p:spPr>
      </p:pic>
      <p:pic>
        <p:nvPicPr>
          <p:cNvPr id="6" name="Picture 5" descr="Indirect_comp_unsorted-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28" y="1080345"/>
            <a:ext cx="2743722" cy="2470488"/>
          </a:xfrm>
          <a:prstGeom prst="rect">
            <a:avLst/>
          </a:prstGeom>
        </p:spPr>
      </p:pic>
      <p:pic>
        <p:nvPicPr>
          <p:cNvPr id="7" name="Picture 6" descr="Indirect_comp_unsorted-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828" y="3562218"/>
            <a:ext cx="2736184" cy="2423477"/>
          </a:xfrm>
          <a:prstGeom prst="rect">
            <a:avLst/>
          </a:prstGeom>
        </p:spPr>
      </p:pic>
      <p:pic>
        <p:nvPicPr>
          <p:cNvPr id="8" name="Picture 7" descr="key_concerns_unsorted-1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0763" y="3562218"/>
            <a:ext cx="2982801" cy="2423477"/>
          </a:xfrm>
          <a:prstGeom prst="rect">
            <a:avLst/>
          </a:prstGeom>
        </p:spPr>
      </p:pic>
      <p:sp>
        <p:nvSpPr>
          <p:cNvPr id="9" name="TextBox 8"/>
          <p:cNvSpPr txBox="1"/>
          <p:nvPr/>
        </p:nvSpPr>
        <p:spPr>
          <a:xfrm>
            <a:off x="6350253" y="1299334"/>
            <a:ext cx="2467110" cy="3139321"/>
          </a:xfrm>
          <a:prstGeom prst="rect">
            <a:avLst/>
          </a:prstGeom>
          <a:noFill/>
        </p:spPr>
        <p:txBody>
          <a:bodyPr wrap="square" rtlCol="0">
            <a:spAutoFit/>
          </a:bodyPr>
          <a:lstStyle/>
          <a:p>
            <a:r>
              <a:rPr lang="en-US" dirty="0" smtClean="0"/>
              <a:t>Inference:</a:t>
            </a:r>
          </a:p>
          <a:p>
            <a:pPr marL="342900" indent="-342900">
              <a:buAutoNum type="arabicParenR"/>
            </a:pPr>
            <a:r>
              <a:rPr lang="en-US" dirty="0" smtClean="0"/>
              <a:t>Losses to computer provisions are to be avoided</a:t>
            </a:r>
          </a:p>
          <a:p>
            <a:pPr marL="342900" indent="-342900">
              <a:buAutoNum type="arabicParenR"/>
            </a:pPr>
            <a:r>
              <a:rPr lang="en-US" dirty="0" smtClean="0"/>
              <a:t>Leaves of absence should not be pursued further, but gains for smaller employment groups may be worth exploring</a:t>
            </a:r>
            <a:endParaRPr lang="en-US" dirty="0"/>
          </a:p>
        </p:txBody>
      </p:sp>
    </p:spTree>
    <p:extLst>
      <p:ext uri="{BB962C8B-B14F-4D97-AF65-F5344CB8AC3E}">
        <p14:creationId xmlns:p14="http://schemas.microsoft.com/office/powerpoint/2010/main" val="25769696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73761"/>
          </a:xfrm>
        </p:spPr>
        <p:txBody>
          <a:bodyPr>
            <a:normAutofit fontScale="90000"/>
          </a:bodyPr>
          <a:lstStyle/>
          <a:p>
            <a:r>
              <a:rPr lang="en-US" sz="3600" dirty="0" smtClean="0"/>
              <a:t>Satisfaction compared to Key Concerns (cont’d) </a:t>
            </a:r>
            <a:endParaRPr lang="en-US" sz="3600" dirty="0"/>
          </a:p>
        </p:txBody>
      </p:sp>
      <p:pic>
        <p:nvPicPr>
          <p:cNvPr id="5" name="Picture 4" descr="Indirect_comp_unsorted-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456" y="928733"/>
            <a:ext cx="2432235" cy="2304782"/>
          </a:xfrm>
          <a:prstGeom prst="rect">
            <a:avLst/>
          </a:prstGeom>
        </p:spPr>
      </p:pic>
      <p:pic>
        <p:nvPicPr>
          <p:cNvPr id="6" name="Picture 5" descr="key_concerns_unsorted-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691" y="928733"/>
            <a:ext cx="2715281" cy="2312231"/>
          </a:xfrm>
          <a:prstGeom prst="rect">
            <a:avLst/>
          </a:prstGeom>
        </p:spPr>
      </p:pic>
      <p:pic>
        <p:nvPicPr>
          <p:cNvPr id="7" name="Picture 6" descr="Indirect_comp_unsorted-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56" y="3240964"/>
            <a:ext cx="2449517" cy="2394348"/>
          </a:xfrm>
          <a:prstGeom prst="rect">
            <a:avLst/>
          </a:prstGeom>
        </p:spPr>
      </p:pic>
      <p:pic>
        <p:nvPicPr>
          <p:cNvPr id="8" name="Picture 7" descr="key_concerns_unsorted-1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4973" y="3233515"/>
            <a:ext cx="2697999" cy="2401797"/>
          </a:xfrm>
          <a:prstGeom prst="rect">
            <a:avLst/>
          </a:prstGeom>
        </p:spPr>
      </p:pic>
      <p:sp>
        <p:nvSpPr>
          <p:cNvPr id="9" name="TextBox 8"/>
          <p:cNvSpPr txBox="1"/>
          <p:nvPr/>
        </p:nvSpPr>
        <p:spPr>
          <a:xfrm>
            <a:off x="5766321" y="1065746"/>
            <a:ext cx="3182427" cy="2862323"/>
          </a:xfrm>
          <a:prstGeom prst="rect">
            <a:avLst/>
          </a:prstGeom>
          <a:noFill/>
        </p:spPr>
        <p:txBody>
          <a:bodyPr wrap="square" rtlCol="0">
            <a:spAutoFit/>
          </a:bodyPr>
          <a:lstStyle/>
          <a:p>
            <a:r>
              <a:rPr lang="en-US" dirty="0" smtClean="0"/>
              <a:t>Inference: </a:t>
            </a:r>
          </a:p>
          <a:p>
            <a:pPr marL="342900" indent="-342900">
              <a:buAutoNum type="arabicParenR"/>
            </a:pPr>
            <a:r>
              <a:rPr lang="en-US" dirty="0" smtClean="0"/>
              <a:t>Sabbatical opportunities continue to be important; losses should be avoided. </a:t>
            </a:r>
          </a:p>
          <a:p>
            <a:pPr marL="342900" indent="-342900">
              <a:buAutoNum type="arabicParenR"/>
            </a:pPr>
            <a:r>
              <a:rPr lang="en-US" dirty="0" smtClean="0"/>
              <a:t>Gains to Health Care benefits may not be warranted, but losses are to be avoided (note: the graph for Medical is comparable to dental, life insurance etc.).  </a:t>
            </a:r>
            <a:endParaRPr lang="en-US" dirty="0"/>
          </a:p>
        </p:txBody>
      </p:sp>
    </p:spTree>
    <p:extLst>
      <p:ext uri="{BB962C8B-B14F-4D97-AF65-F5344CB8AC3E}">
        <p14:creationId xmlns:p14="http://schemas.microsoft.com/office/powerpoint/2010/main" val="3853355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4599"/>
            <a:ext cx="8229600" cy="645115"/>
          </a:xfrm>
        </p:spPr>
        <p:txBody>
          <a:bodyPr>
            <a:normAutofit fontScale="90000"/>
          </a:bodyPr>
          <a:lstStyle/>
          <a:p>
            <a:r>
              <a:rPr lang="en-US" sz="3600" dirty="0" smtClean="0"/>
              <a:t>Satisfaction compared to Key Concerns (cont’d) </a:t>
            </a:r>
            <a:endParaRPr lang="en-US" sz="3600" dirty="0"/>
          </a:p>
        </p:txBody>
      </p:sp>
      <p:sp>
        <p:nvSpPr>
          <p:cNvPr id="5" name="TextBox 4"/>
          <p:cNvSpPr txBox="1"/>
          <p:nvPr/>
        </p:nvSpPr>
        <p:spPr>
          <a:xfrm>
            <a:off x="497213" y="592866"/>
            <a:ext cx="3985331" cy="461665"/>
          </a:xfrm>
          <a:prstGeom prst="rect">
            <a:avLst/>
          </a:prstGeom>
          <a:noFill/>
        </p:spPr>
        <p:txBody>
          <a:bodyPr wrap="square" rtlCol="0">
            <a:spAutoFit/>
          </a:bodyPr>
          <a:lstStyle/>
          <a:p>
            <a:r>
              <a:rPr lang="en-US" sz="2400" dirty="0" smtClean="0"/>
              <a:t>Non-compensation benefits</a:t>
            </a:r>
            <a:endParaRPr lang="en-US" sz="2400" dirty="0"/>
          </a:p>
        </p:txBody>
      </p:sp>
      <p:pic>
        <p:nvPicPr>
          <p:cNvPr id="6" name="Picture 5" descr="Non_comp_benefits_unsort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06" y="1038025"/>
            <a:ext cx="2091435" cy="1875378"/>
          </a:xfrm>
          <a:prstGeom prst="rect">
            <a:avLst/>
          </a:prstGeom>
        </p:spPr>
      </p:pic>
      <p:pic>
        <p:nvPicPr>
          <p:cNvPr id="7" name="Picture 6" descr="Non_comp_benefits_unsorte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06" y="2943655"/>
            <a:ext cx="2091435" cy="1867660"/>
          </a:xfrm>
          <a:prstGeom prst="rect">
            <a:avLst/>
          </a:prstGeom>
        </p:spPr>
      </p:pic>
      <p:pic>
        <p:nvPicPr>
          <p:cNvPr id="8" name="Picture 7" descr="Non_comp_benefits_unsorted-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08" y="4825914"/>
            <a:ext cx="2113490" cy="1918942"/>
          </a:xfrm>
          <a:prstGeom prst="rect">
            <a:avLst/>
          </a:prstGeom>
        </p:spPr>
      </p:pic>
      <p:pic>
        <p:nvPicPr>
          <p:cNvPr id="9" name="Picture 8" descr="key_concerns_unsorted-1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7114" y="1045526"/>
            <a:ext cx="2273756" cy="1890441"/>
          </a:xfrm>
          <a:prstGeom prst="rect">
            <a:avLst/>
          </a:prstGeom>
        </p:spPr>
      </p:pic>
      <p:pic>
        <p:nvPicPr>
          <p:cNvPr id="10" name="Picture 9" descr="key_concerns_unsorted-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6396" y="2958029"/>
            <a:ext cx="2284474" cy="1837453"/>
          </a:xfrm>
          <a:prstGeom prst="rect">
            <a:avLst/>
          </a:prstGeom>
        </p:spPr>
      </p:pic>
      <p:pic>
        <p:nvPicPr>
          <p:cNvPr id="11" name="Picture 10" descr="key_concerns_unsorted-16.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1341" y="4824679"/>
            <a:ext cx="2304127" cy="1940395"/>
          </a:xfrm>
          <a:prstGeom prst="rect">
            <a:avLst/>
          </a:prstGeom>
        </p:spPr>
      </p:pic>
      <p:sp>
        <p:nvSpPr>
          <p:cNvPr id="12" name="TextBox 11"/>
          <p:cNvSpPr txBox="1"/>
          <p:nvPr/>
        </p:nvSpPr>
        <p:spPr>
          <a:xfrm>
            <a:off x="4832032" y="1386929"/>
            <a:ext cx="3532785" cy="4893647"/>
          </a:xfrm>
          <a:prstGeom prst="rect">
            <a:avLst/>
          </a:prstGeom>
          <a:noFill/>
        </p:spPr>
        <p:txBody>
          <a:bodyPr wrap="square" rtlCol="0">
            <a:spAutoFit/>
          </a:bodyPr>
          <a:lstStyle/>
          <a:p>
            <a:r>
              <a:rPr lang="en-US" sz="2400" dirty="0" smtClean="0"/>
              <a:t>Inferences: </a:t>
            </a:r>
            <a:br>
              <a:rPr lang="en-US" sz="2400" dirty="0" smtClean="0"/>
            </a:br>
            <a:r>
              <a:rPr lang="en-US" sz="2400" dirty="0" smtClean="0"/>
              <a:t>1) Flexibility is not particularly an issue, </a:t>
            </a:r>
            <a:br>
              <a:rPr lang="en-US" sz="2400" dirty="0" smtClean="0"/>
            </a:br>
            <a:endParaRPr lang="en-US" sz="2400" dirty="0" smtClean="0"/>
          </a:p>
          <a:p>
            <a:r>
              <a:rPr lang="en-US" sz="2400" dirty="0" smtClean="0"/>
              <a:t>2) Gains on recognition for individual work efforts may be warranted.</a:t>
            </a:r>
            <a:br>
              <a:rPr lang="en-US" sz="2400" dirty="0" smtClean="0"/>
            </a:br>
            <a:endParaRPr lang="en-US" sz="2400" dirty="0" smtClean="0"/>
          </a:p>
          <a:p>
            <a:r>
              <a:rPr lang="en-US" sz="2400" dirty="0" smtClean="0"/>
              <a:t>3) The Employee and Family Assistance Program does not appear to be a valued benefit and is not a concern. </a:t>
            </a:r>
          </a:p>
        </p:txBody>
      </p:sp>
      <p:sp>
        <p:nvSpPr>
          <p:cNvPr id="13" name="Rectangle 12"/>
          <p:cNvSpPr/>
          <p:nvPr/>
        </p:nvSpPr>
        <p:spPr>
          <a:xfrm>
            <a:off x="2248217" y="2973774"/>
            <a:ext cx="2234328" cy="1852140"/>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886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Work</a:t>
            </a:r>
            <a:r>
              <a:rPr lang="en-US" b="1" dirty="0" smtClean="0"/>
              <a:t>load</a:t>
            </a:r>
            <a:r>
              <a:rPr lang="en-US" dirty="0" smtClean="0"/>
              <a:t> Equity</a:t>
            </a:r>
            <a:endParaRPr lang="en-US" dirty="0"/>
          </a:p>
        </p:txBody>
      </p:sp>
      <p:sp>
        <p:nvSpPr>
          <p:cNvPr id="4" name="TextBox 3"/>
          <p:cNvSpPr txBox="1"/>
          <p:nvPr/>
        </p:nvSpPr>
        <p:spPr>
          <a:xfrm>
            <a:off x="116786" y="955973"/>
            <a:ext cx="8890355" cy="646331"/>
          </a:xfrm>
          <a:prstGeom prst="rect">
            <a:avLst/>
          </a:prstGeom>
          <a:noFill/>
        </p:spPr>
        <p:txBody>
          <a:bodyPr wrap="square" rtlCol="0">
            <a:spAutoFit/>
          </a:bodyPr>
          <a:lstStyle/>
          <a:p>
            <a:r>
              <a:rPr lang="en-US" dirty="0" smtClean="0"/>
              <a:t>Respondents were asked to rate whether they believed that Workload was shared equitably (as appropriate) across their Department/Unit, Faculty and the University as a whole </a:t>
            </a:r>
            <a:endParaRPr lang="en-US" dirty="0"/>
          </a:p>
        </p:txBody>
      </p:sp>
      <p:pic>
        <p:nvPicPr>
          <p:cNvPr id="5" name="Picture 4" descr="equity_unsorted_raw-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86" y="1760890"/>
            <a:ext cx="2773674" cy="2589688"/>
          </a:xfrm>
          <a:prstGeom prst="rect">
            <a:avLst/>
          </a:prstGeom>
        </p:spPr>
      </p:pic>
      <p:pic>
        <p:nvPicPr>
          <p:cNvPr id="6" name="Picture 5" descr="equity_unsorted_raw-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058" y="1760890"/>
            <a:ext cx="2866068" cy="2589688"/>
          </a:xfrm>
          <a:prstGeom prst="rect">
            <a:avLst/>
          </a:prstGeom>
        </p:spPr>
      </p:pic>
      <p:pic>
        <p:nvPicPr>
          <p:cNvPr id="7" name="Picture 6" descr="equity_unsorted_raw-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1126" y="1760890"/>
            <a:ext cx="3017040" cy="2611908"/>
          </a:xfrm>
          <a:prstGeom prst="rect">
            <a:avLst/>
          </a:prstGeom>
        </p:spPr>
      </p:pic>
      <p:sp>
        <p:nvSpPr>
          <p:cNvPr id="8" name="TextBox 7"/>
          <p:cNvSpPr txBox="1"/>
          <p:nvPr/>
        </p:nvSpPr>
        <p:spPr>
          <a:xfrm>
            <a:off x="321162" y="4759357"/>
            <a:ext cx="8218834" cy="1200329"/>
          </a:xfrm>
          <a:prstGeom prst="rect">
            <a:avLst/>
          </a:prstGeom>
          <a:noFill/>
        </p:spPr>
        <p:txBody>
          <a:bodyPr wrap="square" rtlCol="0">
            <a:spAutoFit/>
          </a:bodyPr>
          <a:lstStyle/>
          <a:p>
            <a:r>
              <a:rPr lang="en-US" u="sng" dirty="0" smtClean="0"/>
              <a:t>Inference</a:t>
            </a:r>
            <a:r>
              <a:rPr lang="en-US" dirty="0" smtClean="0"/>
              <a:t>: </a:t>
            </a:r>
          </a:p>
          <a:p>
            <a:pPr marL="342900" indent="-342900">
              <a:buAutoNum type="arabicParenR"/>
            </a:pPr>
            <a:r>
              <a:rPr lang="en-US" dirty="0" smtClean="0"/>
              <a:t>There is perceived inequity at all levels.</a:t>
            </a:r>
          </a:p>
          <a:p>
            <a:pPr marL="342900" indent="-342900">
              <a:buAutoNum type="arabicParenR"/>
            </a:pPr>
            <a:r>
              <a:rPr lang="en-US" dirty="0" smtClean="0"/>
              <a:t>The more “removed” one gets from their Department, the greater the perceived inequities in workload </a:t>
            </a:r>
            <a:endParaRPr lang="en-US" dirty="0"/>
          </a:p>
        </p:txBody>
      </p:sp>
    </p:spTree>
    <p:extLst>
      <p:ext uri="{BB962C8B-B14F-4D97-AF65-F5344CB8AC3E}">
        <p14:creationId xmlns:p14="http://schemas.microsoft.com/office/powerpoint/2010/main" val="3838940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710"/>
            <a:ext cx="8229600" cy="509884"/>
          </a:xfrm>
        </p:spPr>
        <p:txBody>
          <a:bodyPr>
            <a:normAutofit fontScale="90000"/>
          </a:bodyPr>
          <a:lstStyle/>
          <a:p>
            <a:r>
              <a:rPr lang="en-US" dirty="0" smtClean="0"/>
              <a:t>Work</a:t>
            </a:r>
            <a:r>
              <a:rPr lang="en-US" b="1" dirty="0" smtClean="0"/>
              <a:t>load</a:t>
            </a:r>
            <a:r>
              <a:rPr lang="en-US" dirty="0" smtClean="0"/>
              <a:t> Equity: no shades of gray</a:t>
            </a:r>
            <a:endParaRPr lang="en-US" dirty="0"/>
          </a:p>
        </p:txBody>
      </p:sp>
      <p:pic>
        <p:nvPicPr>
          <p:cNvPr id="5" name="Picture 4" descr="equity_unsorted_binn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38" y="1246688"/>
            <a:ext cx="2598495" cy="2428668"/>
          </a:xfrm>
          <a:prstGeom prst="rect">
            <a:avLst/>
          </a:prstGeom>
        </p:spPr>
      </p:pic>
      <p:pic>
        <p:nvPicPr>
          <p:cNvPr id="6" name="Picture 5" descr="equity_unsorted_binne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652" y="1246688"/>
            <a:ext cx="2665359" cy="2447746"/>
          </a:xfrm>
          <a:prstGeom prst="rect">
            <a:avLst/>
          </a:prstGeom>
        </p:spPr>
      </p:pic>
      <p:pic>
        <p:nvPicPr>
          <p:cNvPr id="7" name="Picture 6" descr="equity_unsorted_binned-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207" y="1246397"/>
            <a:ext cx="2875862" cy="2447302"/>
          </a:xfrm>
          <a:prstGeom prst="rect">
            <a:avLst/>
          </a:prstGeom>
        </p:spPr>
      </p:pic>
      <p:pic>
        <p:nvPicPr>
          <p:cNvPr id="8" name="Picture 7" descr="equity_unsorted_binned_index.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90" y="3818702"/>
            <a:ext cx="4597400" cy="2755900"/>
          </a:xfrm>
          <a:prstGeom prst="rect">
            <a:avLst/>
          </a:prstGeom>
        </p:spPr>
      </p:pic>
      <p:sp>
        <p:nvSpPr>
          <p:cNvPr id="9" name="TextBox 8"/>
          <p:cNvSpPr txBox="1"/>
          <p:nvPr/>
        </p:nvSpPr>
        <p:spPr>
          <a:xfrm>
            <a:off x="4855883" y="3941379"/>
            <a:ext cx="3830918" cy="1477328"/>
          </a:xfrm>
          <a:prstGeom prst="rect">
            <a:avLst/>
          </a:prstGeom>
          <a:noFill/>
        </p:spPr>
        <p:txBody>
          <a:bodyPr wrap="square" rtlCol="0">
            <a:spAutoFit/>
          </a:bodyPr>
          <a:lstStyle/>
          <a:p>
            <a:r>
              <a:rPr lang="en-US" u="sng" dirty="0" smtClean="0"/>
              <a:t>Inference:</a:t>
            </a:r>
          </a:p>
          <a:p>
            <a:r>
              <a:rPr lang="en-US" dirty="0" smtClean="0"/>
              <a:t>Significant progress must be made toward diagnosing the specific reasons for this perception, and devising and implementing a solution. </a:t>
            </a:r>
            <a:endParaRPr lang="en-US" dirty="0"/>
          </a:p>
        </p:txBody>
      </p:sp>
      <p:sp>
        <p:nvSpPr>
          <p:cNvPr id="2" name="TextBox 1"/>
          <p:cNvSpPr txBox="1"/>
          <p:nvPr/>
        </p:nvSpPr>
        <p:spPr>
          <a:xfrm>
            <a:off x="358187" y="540594"/>
            <a:ext cx="7948236" cy="646331"/>
          </a:xfrm>
          <a:prstGeom prst="rect">
            <a:avLst/>
          </a:prstGeom>
          <a:noFill/>
        </p:spPr>
        <p:txBody>
          <a:bodyPr wrap="square" rtlCol="0">
            <a:spAutoFit/>
          </a:bodyPr>
          <a:lstStyle/>
          <a:p>
            <a:r>
              <a:rPr lang="en-US" dirty="0" smtClean="0"/>
              <a:t>Here, to get a higher contrast view, responses on either side of “neutral” were binned together to generate either Inequitable or Equitable</a:t>
            </a:r>
            <a:endParaRPr lang="en-US" dirty="0"/>
          </a:p>
        </p:txBody>
      </p:sp>
    </p:spTree>
    <p:extLst>
      <p:ext uri="{BB962C8B-B14F-4D97-AF65-F5344CB8AC3E}">
        <p14:creationId xmlns:p14="http://schemas.microsoft.com/office/powerpoint/2010/main" val="1143990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759681104"/>
              </p:ext>
            </p:extLst>
          </p:nvPr>
        </p:nvGraphicFramePr>
        <p:xfrm>
          <a:off x="220260" y="1035050"/>
          <a:ext cx="8707026" cy="4981106"/>
        </p:xfrm>
        <a:graphic>
          <a:graphicData uri="http://schemas.openxmlformats.org/presentationml/2006/ole">
            <mc:AlternateContent xmlns:mc="http://schemas.openxmlformats.org/markup-compatibility/2006">
              <mc:Choice xmlns:v="urn:schemas-microsoft-com:vml" Requires="v">
                <p:oleObj spid="_x0000_s1029" name="Document" r:id="rId4" imgW="8369300" imgH="4787900" progId="Word.Document.12">
                  <p:embed/>
                </p:oleObj>
              </mc:Choice>
              <mc:Fallback>
                <p:oleObj name="Document" r:id="rId4" imgW="8369300" imgH="4787900" progId="Word.Document.12">
                  <p:embed/>
                  <p:pic>
                    <p:nvPicPr>
                      <p:cNvPr id="0" name=""/>
                      <p:cNvPicPr/>
                      <p:nvPr/>
                    </p:nvPicPr>
                    <p:blipFill>
                      <a:blip r:embed="rId5"/>
                      <a:stretch>
                        <a:fillRect/>
                      </a:stretch>
                    </p:blipFill>
                    <p:spPr>
                      <a:xfrm>
                        <a:off x="220260" y="1035050"/>
                        <a:ext cx="8707026" cy="4981106"/>
                      </a:xfrm>
                      <a:prstGeom prst="rect">
                        <a:avLst/>
                      </a:prstGeom>
                    </p:spPr>
                  </p:pic>
                </p:oleObj>
              </mc:Fallback>
            </mc:AlternateContent>
          </a:graphicData>
        </a:graphic>
      </p:graphicFrame>
      <p:sp>
        <p:nvSpPr>
          <p:cNvPr id="5" name="TextBox 4"/>
          <p:cNvSpPr txBox="1"/>
          <p:nvPr/>
        </p:nvSpPr>
        <p:spPr>
          <a:xfrm>
            <a:off x="220260" y="217250"/>
            <a:ext cx="8707026" cy="830997"/>
          </a:xfrm>
          <a:prstGeom prst="rect">
            <a:avLst/>
          </a:prstGeom>
          <a:noFill/>
        </p:spPr>
        <p:txBody>
          <a:bodyPr wrap="square" rtlCol="0">
            <a:spAutoFit/>
          </a:bodyPr>
          <a:lstStyle/>
          <a:p>
            <a:r>
              <a:rPr lang="en-US" sz="2400" dirty="0" smtClean="0"/>
              <a:t>An analysis of text based responses. Responses were categorized by topic and will be used, going forward to frame the next survey.</a:t>
            </a:r>
            <a:endParaRPr lang="en-US" sz="2400" dirty="0"/>
          </a:p>
        </p:txBody>
      </p:sp>
    </p:spTree>
    <p:extLst>
      <p:ext uri="{BB962C8B-B14F-4D97-AF65-F5344CB8AC3E}">
        <p14:creationId xmlns:p14="http://schemas.microsoft.com/office/powerpoint/2010/main" val="4653619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52" y="203074"/>
            <a:ext cx="8531400" cy="1143000"/>
          </a:xfrm>
        </p:spPr>
        <p:txBody>
          <a:bodyPr>
            <a:noAutofit/>
          </a:bodyPr>
          <a:lstStyle/>
          <a:p>
            <a:pPr algn="l"/>
            <a:r>
              <a:rPr lang="en-US" sz="3600" dirty="0" smtClean="0"/>
              <a:t>Correcting for the (numerically dominant) influence of Faculty opinions</a:t>
            </a:r>
            <a:endParaRPr lang="en-US" sz="3600" dirty="0"/>
          </a:p>
        </p:txBody>
      </p:sp>
      <p:pic>
        <p:nvPicPr>
          <p:cNvPr id="4" name="Picture 3"/>
          <p:cNvPicPr>
            <a:picLocks noChangeAspect="1"/>
          </p:cNvPicPr>
          <p:nvPr/>
        </p:nvPicPr>
        <p:blipFill>
          <a:blip r:embed="rId2"/>
          <a:stretch>
            <a:fillRect/>
          </a:stretch>
        </p:blipFill>
        <p:spPr>
          <a:xfrm>
            <a:off x="5877164" y="970973"/>
            <a:ext cx="2548944" cy="1344270"/>
          </a:xfrm>
          <a:prstGeom prst="rect">
            <a:avLst/>
          </a:prstGeom>
        </p:spPr>
      </p:pic>
      <p:sp>
        <p:nvSpPr>
          <p:cNvPr id="5" name="TextBox 4"/>
          <p:cNvSpPr txBox="1"/>
          <p:nvPr/>
        </p:nvSpPr>
        <p:spPr>
          <a:xfrm>
            <a:off x="420362" y="2363482"/>
            <a:ext cx="8273090" cy="2677656"/>
          </a:xfrm>
          <a:prstGeom prst="rect">
            <a:avLst/>
          </a:prstGeom>
          <a:noFill/>
        </p:spPr>
        <p:txBody>
          <a:bodyPr wrap="square" rtlCol="0">
            <a:spAutoFit/>
          </a:bodyPr>
          <a:lstStyle/>
          <a:p>
            <a:r>
              <a:rPr lang="en-US" sz="2800" dirty="0" smtClean="0"/>
              <a:t>Faculty responses were contrasted against respondents from other groups to detect any differences. Differences suggest more attention to the needs and desires of individual groups in the bargaining unit. Only Lab Instructors and Librarians had enough respondents to make graphing the results worthwhile</a:t>
            </a:r>
            <a:endParaRPr lang="en-US" sz="2800" dirty="0"/>
          </a:p>
        </p:txBody>
      </p:sp>
      <p:sp>
        <p:nvSpPr>
          <p:cNvPr id="3" name="TextBox 2"/>
          <p:cNvSpPr txBox="1"/>
          <p:nvPr/>
        </p:nvSpPr>
        <p:spPr>
          <a:xfrm>
            <a:off x="284053" y="5364406"/>
            <a:ext cx="8142055" cy="954107"/>
          </a:xfrm>
          <a:prstGeom prst="rect">
            <a:avLst/>
          </a:prstGeom>
          <a:noFill/>
        </p:spPr>
        <p:txBody>
          <a:bodyPr wrap="square" rtlCol="0">
            <a:spAutoFit/>
          </a:bodyPr>
          <a:lstStyle/>
          <a:p>
            <a:r>
              <a:rPr lang="en-US" sz="2800" dirty="0">
                <a:solidFill>
                  <a:prstClr val="black"/>
                </a:solidFill>
              </a:rPr>
              <a:t>Please see second power point presentation entitled: </a:t>
            </a:r>
            <a:br>
              <a:rPr lang="en-US" sz="2800" dirty="0">
                <a:solidFill>
                  <a:prstClr val="black"/>
                </a:solidFill>
              </a:rPr>
            </a:br>
            <a:r>
              <a:rPr lang="en-US" sz="2800" dirty="0">
                <a:solidFill>
                  <a:prstClr val="black"/>
                </a:solidFill>
              </a:rPr>
              <a:t>“</a:t>
            </a:r>
            <a:r>
              <a:rPr lang="en-US" sz="2800" dirty="0" err="1">
                <a:solidFill>
                  <a:prstClr val="black"/>
                </a:solidFill>
              </a:rPr>
              <a:t>faculty_lab_lib_matrix_comparison.pptx</a:t>
            </a:r>
            <a:r>
              <a:rPr lang="en-US" sz="2800" dirty="0">
                <a:solidFill>
                  <a:prstClr val="black"/>
                </a:solidFill>
              </a:rPr>
              <a:t>”</a:t>
            </a:r>
            <a:endParaRPr lang="en-US" dirty="0"/>
          </a:p>
        </p:txBody>
      </p:sp>
    </p:spTree>
    <p:extLst>
      <p:ext uri="{BB962C8B-B14F-4D97-AF65-F5344CB8AC3E}">
        <p14:creationId xmlns:p14="http://schemas.microsoft.com/office/powerpoint/2010/main" val="3291389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mber Engagement Strateg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398" y="-496152"/>
            <a:ext cx="10209199" cy="7888927"/>
          </a:xfrm>
          <a:prstGeom prst="rect">
            <a:avLst/>
          </a:prstGeom>
        </p:spPr>
      </p:pic>
    </p:spTree>
    <p:extLst>
      <p:ext uri="{BB962C8B-B14F-4D97-AF65-F5344CB8AC3E}">
        <p14:creationId xmlns:p14="http://schemas.microsoft.com/office/powerpoint/2010/main" val="562042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171" y="260079"/>
            <a:ext cx="8758969" cy="954107"/>
          </a:xfrm>
          <a:prstGeom prst="rect">
            <a:avLst/>
          </a:prstGeom>
          <a:noFill/>
        </p:spPr>
        <p:txBody>
          <a:bodyPr wrap="square" rtlCol="0">
            <a:spAutoFit/>
          </a:bodyPr>
          <a:lstStyle/>
          <a:p>
            <a:pPr algn="ctr"/>
            <a:r>
              <a:rPr lang="en-US" sz="2800" dirty="0" smtClean="0"/>
              <a:t>A preliminary analysis of the numerical responses from the Initial Consultation Survey of </a:t>
            </a:r>
            <a:r>
              <a:rPr lang="en-US" sz="2800" dirty="0" err="1" smtClean="0"/>
              <a:t>StFXAUT</a:t>
            </a:r>
            <a:r>
              <a:rPr lang="en-US" sz="2800" dirty="0" smtClean="0"/>
              <a:t> members. </a:t>
            </a:r>
            <a:endParaRPr lang="en-US" sz="2800" dirty="0"/>
          </a:p>
        </p:txBody>
      </p:sp>
      <p:sp>
        <p:nvSpPr>
          <p:cNvPr id="8" name="TextBox 7"/>
          <p:cNvSpPr txBox="1"/>
          <p:nvPr/>
        </p:nvSpPr>
        <p:spPr>
          <a:xfrm>
            <a:off x="408752" y="1332401"/>
            <a:ext cx="8423210" cy="830997"/>
          </a:xfrm>
          <a:prstGeom prst="rect">
            <a:avLst/>
          </a:prstGeom>
          <a:noFill/>
        </p:spPr>
        <p:txBody>
          <a:bodyPr wrap="square" rtlCol="0">
            <a:spAutoFit/>
          </a:bodyPr>
          <a:lstStyle/>
          <a:p>
            <a:r>
              <a:rPr lang="en-US" sz="2400" dirty="0" smtClean="0"/>
              <a:t>For most questions respondents were asked to respond to questions by rating their response on a 7-point </a:t>
            </a:r>
            <a:r>
              <a:rPr lang="en-US" sz="2400" dirty="0" err="1" smtClean="0"/>
              <a:t>Likert</a:t>
            </a:r>
            <a:r>
              <a:rPr lang="en-US" sz="2400" dirty="0" smtClean="0"/>
              <a:t> scale. </a:t>
            </a:r>
            <a:endParaRPr lang="en-US" sz="2400" dirty="0"/>
          </a:p>
        </p:txBody>
      </p:sp>
      <p:sp>
        <p:nvSpPr>
          <p:cNvPr id="9" name="TextBox 8"/>
          <p:cNvSpPr txBox="1"/>
          <p:nvPr/>
        </p:nvSpPr>
        <p:spPr>
          <a:xfrm>
            <a:off x="408752" y="2442888"/>
            <a:ext cx="8423210" cy="1200328"/>
          </a:xfrm>
          <a:prstGeom prst="rect">
            <a:avLst/>
          </a:prstGeom>
          <a:noFill/>
        </p:spPr>
        <p:txBody>
          <a:bodyPr wrap="square" rtlCol="0">
            <a:spAutoFit/>
          </a:bodyPr>
          <a:lstStyle/>
          <a:p>
            <a:r>
              <a:rPr lang="en-US" sz="2400" dirty="0" smtClean="0"/>
              <a:t>Raw scores were graphed as histograms to view the distribution of responses on the </a:t>
            </a:r>
            <a:r>
              <a:rPr lang="en-US" sz="2400" dirty="0" err="1" smtClean="0"/>
              <a:t>Likert</a:t>
            </a:r>
            <a:r>
              <a:rPr lang="en-US" sz="2400" dirty="0" smtClean="0"/>
              <a:t> scale. A </a:t>
            </a:r>
            <a:r>
              <a:rPr lang="en-US" sz="2400" dirty="0" err="1" smtClean="0"/>
              <a:t>trendline</a:t>
            </a:r>
            <a:r>
              <a:rPr lang="en-US" sz="2400" dirty="0" smtClean="0"/>
              <a:t> was then added to the data. </a:t>
            </a:r>
            <a:endParaRPr lang="en-US" sz="2400" dirty="0"/>
          </a:p>
        </p:txBody>
      </p:sp>
      <p:sp>
        <p:nvSpPr>
          <p:cNvPr id="11" name="TextBox 10"/>
          <p:cNvSpPr txBox="1"/>
          <p:nvPr/>
        </p:nvSpPr>
        <p:spPr>
          <a:xfrm>
            <a:off x="248171" y="4033303"/>
            <a:ext cx="8583791" cy="830997"/>
          </a:xfrm>
          <a:prstGeom prst="rect">
            <a:avLst/>
          </a:prstGeom>
          <a:noFill/>
        </p:spPr>
        <p:txBody>
          <a:bodyPr wrap="square" rtlCol="0">
            <a:spAutoFit/>
          </a:bodyPr>
          <a:lstStyle/>
          <a:p>
            <a:r>
              <a:rPr lang="en-US" sz="2400" dirty="0" smtClean="0"/>
              <a:t>These numerical results will be contextualized by a forthcoming analysis of text-based responses. </a:t>
            </a:r>
            <a:endParaRPr lang="en-US" sz="2400" dirty="0"/>
          </a:p>
        </p:txBody>
      </p:sp>
    </p:spTree>
    <p:extLst>
      <p:ext uri="{BB962C8B-B14F-4D97-AF65-F5344CB8AC3E}">
        <p14:creationId xmlns:p14="http://schemas.microsoft.com/office/powerpoint/2010/main" val="274863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preliminary statistics</a:t>
            </a:r>
            <a:endParaRPr lang="en-US" dirty="0"/>
          </a:p>
        </p:txBody>
      </p:sp>
      <p:sp>
        <p:nvSpPr>
          <p:cNvPr id="3" name="Content Placeholder 2"/>
          <p:cNvSpPr>
            <a:spLocks noGrp="1"/>
          </p:cNvSpPr>
          <p:nvPr>
            <p:ph idx="1"/>
          </p:nvPr>
        </p:nvSpPr>
        <p:spPr>
          <a:xfrm>
            <a:off x="457200" y="1600200"/>
            <a:ext cx="8229600" cy="998467"/>
          </a:xfrm>
        </p:spPr>
        <p:txBody>
          <a:bodyPr>
            <a:normAutofit fontScale="70000" lnSpcReduction="20000"/>
          </a:bodyPr>
          <a:lstStyle/>
          <a:p>
            <a:r>
              <a:rPr lang="en-CA" dirty="0" smtClean="0"/>
              <a:t>226 </a:t>
            </a:r>
            <a:r>
              <a:rPr lang="en-CA" dirty="0"/>
              <a:t>respondents </a:t>
            </a:r>
            <a:r>
              <a:rPr lang="en-CA" dirty="0" smtClean="0"/>
              <a:t>began the </a:t>
            </a:r>
            <a:r>
              <a:rPr lang="en-CA" dirty="0"/>
              <a:t>survey </a:t>
            </a:r>
            <a:r>
              <a:rPr lang="en-CA" dirty="0" smtClean="0"/>
              <a:t>from </a:t>
            </a:r>
            <a:r>
              <a:rPr lang="en-CA" dirty="0"/>
              <a:t>a membership complement of 401 persons, representing a </a:t>
            </a:r>
            <a:r>
              <a:rPr lang="en-CA" dirty="0" smtClean="0"/>
              <a:t>56.4% </a:t>
            </a:r>
            <a:r>
              <a:rPr lang="en-CA" dirty="0"/>
              <a:t>response rate. </a:t>
            </a:r>
            <a:endParaRPr lang="en-US" dirty="0"/>
          </a:p>
        </p:txBody>
      </p:sp>
      <p:sp>
        <p:nvSpPr>
          <p:cNvPr id="7" name="Rectangle 6"/>
          <p:cNvSpPr/>
          <p:nvPr/>
        </p:nvSpPr>
        <p:spPr>
          <a:xfrm>
            <a:off x="457201" y="2598667"/>
            <a:ext cx="8074212" cy="430887"/>
          </a:xfrm>
          <a:prstGeom prst="rect">
            <a:avLst/>
          </a:prstGeom>
        </p:spPr>
        <p:txBody>
          <a:bodyPr wrap="square">
            <a:spAutoFit/>
          </a:bodyPr>
          <a:lstStyle/>
          <a:p>
            <a:pPr marL="342900" lvl="0" indent="-342900">
              <a:spcBef>
                <a:spcPct val="20000"/>
              </a:spcBef>
              <a:buFont typeface="Arial"/>
              <a:buChar char="•"/>
            </a:pPr>
            <a:r>
              <a:rPr lang="en-CA" sz="2200" dirty="0">
                <a:solidFill>
                  <a:prstClr val="black"/>
                </a:solidFill>
              </a:rPr>
              <a:t>Faculty members represented 61% of </a:t>
            </a:r>
            <a:r>
              <a:rPr lang="en-CA" sz="2200" dirty="0" smtClean="0">
                <a:solidFill>
                  <a:prstClr val="black"/>
                </a:solidFill>
              </a:rPr>
              <a:t>respondents</a:t>
            </a:r>
            <a:endParaRPr lang="en-US" dirty="0">
              <a:solidFill>
                <a:prstClr val="black"/>
              </a:solidFill>
            </a:endParaRPr>
          </a:p>
        </p:txBody>
      </p:sp>
      <p:sp>
        <p:nvSpPr>
          <p:cNvPr id="5" name="TextBox 4"/>
          <p:cNvSpPr txBox="1"/>
          <p:nvPr/>
        </p:nvSpPr>
        <p:spPr>
          <a:xfrm>
            <a:off x="457200" y="3589883"/>
            <a:ext cx="7645836" cy="954107"/>
          </a:xfrm>
          <a:prstGeom prst="rect">
            <a:avLst/>
          </a:prstGeom>
          <a:noFill/>
        </p:spPr>
        <p:txBody>
          <a:bodyPr wrap="square" rtlCol="0">
            <a:spAutoFit/>
          </a:bodyPr>
          <a:lstStyle/>
          <a:p>
            <a:r>
              <a:rPr lang="en-US" sz="2800" dirty="0" smtClean="0"/>
              <a:t>Result: Survey broadly representative, with care needed to ensure minority voice are heard. </a:t>
            </a:r>
            <a:endParaRPr lang="en-US" sz="2800" dirty="0"/>
          </a:p>
        </p:txBody>
      </p:sp>
    </p:spTree>
    <p:extLst>
      <p:ext uri="{BB962C8B-B14F-4D97-AF65-F5344CB8AC3E}">
        <p14:creationId xmlns:p14="http://schemas.microsoft.com/office/powerpoint/2010/main" val="37650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91"/>
            <a:ext cx="8229600" cy="1143000"/>
          </a:xfrm>
        </p:spPr>
        <p:txBody>
          <a:bodyPr/>
          <a:lstStyle/>
          <a:p>
            <a:r>
              <a:rPr lang="en-US" dirty="0" smtClean="0"/>
              <a:t>How to speed read the graphs</a:t>
            </a:r>
            <a:endParaRPr lang="en-US" dirty="0"/>
          </a:p>
        </p:txBody>
      </p:sp>
      <p:pic>
        <p:nvPicPr>
          <p:cNvPr id="4" name="Picture 3" descr="Direct_comp_unsort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125" y="1741637"/>
            <a:ext cx="2959100" cy="2755900"/>
          </a:xfrm>
          <a:prstGeom prst="rect">
            <a:avLst/>
          </a:prstGeom>
        </p:spPr>
      </p:pic>
      <p:sp>
        <p:nvSpPr>
          <p:cNvPr id="6" name="TextBox 5"/>
          <p:cNvSpPr txBox="1"/>
          <p:nvPr/>
        </p:nvSpPr>
        <p:spPr>
          <a:xfrm>
            <a:off x="796654" y="4756127"/>
            <a:ext cx="4466681" cy="830997"/>
          </a:xfrm>
          <a:prstGeom prst="rect">
            <a:avLst/>
          </a:prstGeom>
          <a:noFill/>
        </p:spPr>
        <p:txBody>
          <a:bodyPr wrap="square" rtlCol="0">
            <a:spAutoFit/>
          </a:bodyPr>
          <a:lstStyle/>
          <a:p>
            <a:r>
              <a:rPr lang="en-US" sz="2400" dirty="0" smtClean="0"/>
              <a:t>Satisfaction or Concern</a:t>
            </a:r>
          </a:p>
          <a:p>
            <a:r>
              <a:rPr lang="en-US" sz="2400" dirty="0" smtClean="0"/>
              <a:t>1 = Least; 4; neutral; 7 = Most</a:t>
            </a:r>
          </a:p>
        </p:txBody>
      </p:sp>
      <p:sp>
        <p:nvSpPr>
          <p:cNvPr id="8" name="TextBox 7"/>
          <p:cNvSpPr txBox="1"/>
          <p:nvPr/>
        </p:nvSpPr>
        <p:spPr>
          <a:xfrm>
            <a:off x="4371701" y="2189213"/>
            <a:ext cx="4315099" cy="2308324"/>
          </a:xfrm>
          <a:prstGeom prst="rect">
            <a:avLst/>
          </a:prstGeom>
          <a:noFill/>
        </p:spPr>
        <p:txBody>
          <a:bodyPr wrap="square" rtlCol="0">
            <a:spAutoFit/>
          </a:bodyPr>
          <a:lstStyle/>
          <a:p>
            <a:r>
              <a:rPr lang="en-US" sz="2400" dirty="0" smtClean="0"/>
              <a:t>The slope of the line indicates </a:t>
            </a:r>
            <a:r>
              <a:rPr lang="en-US" sz="2400" b="1" i="1" dirty="0" smtClean="0"/>
              <a:t>the balance</a:t>
            </a:r>
            <a:r>
              <a:rPr lang="en-US" sz="2400" dirty="0" smtClean="0"/>
              <a:t> of opinion and should not be read as having any specific numerical significance (i.e., slope is statistically different (or not) than zero.</a:t>
            </a:r>
            <a:endParaRPr lang="en-US" sz="2400" dirty="0"/>
          </a:p>
        </p:txBody>
      </p:sp>
    </p:spTree>
    <p:extLst>
      <p:ext uri="{BB962C8B-B14F-4D97-AF65-F5344CB8AC3E}">
        <p14:creationId xmlns:p14="http://schemas.microsoft.com/office/powerpoint/2010/main" val="275668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680"/>
            <a:ext cx="8229600" cy="1143000"/>
          </a:xfrm>
        </p:spPr>
        <p:txBody>
          <a:bodyPr/>
          <a:lstStyle/>
          <a:p>
            <a:r>
              <a:rPr lang="en-US" dirty="0" err="1" smtClean="0"/>
              <a:t>Workfocus</a:t>
            </a:r>
            <a:r>
              <a:rPr lang="en-US" dirty="0" smtClean="0"/>
              <a:t>: I CAN get satisfaction</a:t>
            </a:r>
            <a:endParaRPr lang="en-US" dirty="0"/>
          </a:p>
        </p:txBody>
      </p:sp>
      <p:sp>
        <p:nvSpPr>
          <p:cNvPr id="3" name="Content Placeholder 2"/>
          <p:cNvSpPr>
            <a:spLocks noGrp="1"/>
          </p:cNvSpPr>
          <p:nvPr>
            <p:ph idx="1"/>
          </p:nvPr>
        </p:nvSpPr>
        <p:spPr>
          <a:xfrm>
            <a:off x="175180" y="989688"/>
            <a:ext cx="8788167" cy="848035"/>
          </a:xfrm>
        </p:spPr>
        <p:txBody>
          <a:bodyPr>
            <a:normAutofit fontScale="92500" lnSpcReduction="20000"/>
          </a:bodyPr>
          <a:lstStyle/>
          <a:p>
            <a:r>
              <a:rPr lang="en-US" dirty="0" smtClean="0"/>
              <a:t>This section pertains to Faculty only, so data were sorted by that employment group before analysis</a:t>
            </a:r>
            <a:endParaRPr lang="en-US" dirty="0"/>
          </a:p>
        </p:txBody>
      </p:sp>
      <p:pic>
        <p:nvPicPr>
          <p:cNvPr id="4" name="Picture 3" descr="WORK_FOC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80190"/>
            <a:ext cx="9144000" cy="2513735"/>
          </a:xfrm>
          <a:prstGeom prst="rect">
            <a:avLst/>
          </a:prstGeom>
        </p:spPr>
      </p:pic>
      <p:sp>
        <p:nvSpPr>
          <p:cNvPr id="5" name="TextBox 4"/>
          <p:cNvSpPr txBox="1"/>
          <p:nvPr/>
        </p:nvSpPr>
        <p:spPr>
          <a:xfrm>
            <a:off x="181597" y="4407231"/>
            <a:ext cx="8511620" cy="923330"/>
          </a:xfrm>
          <a:prstGeom prst="rect">
            <a:avLst/>
          </a:prstGeom>
          <a:noFill/>
        </p:spPr>
        <p:txBody>
          <a:bodyPr wrap="square" rtlCol="0">
            <a:spAutoFit/>
          </a:bodyPr>
          <a:lstStyle/>
          <a:p>
            <a:r>
              <a:rPr lang="en-US" u="sng" dirty="0" smtClean="0"/>
              <a:t>Basic inference</a:t>
            </a:r>
            <a:r>
              <a:rPr lang="en-US" dirty="0" smtClean="0"/>
              <a:t>: Teaching and Research are both important to workplace satisfaction, whereas service appears to be less so. “Other” activities do not appear to have a strong signal. </a:t>
            </a:r>
            <a:endParaRPr lang="en-US" dirty="0"/>
          </a:p>
        </p:txBody>
      </p:sp>
      <p:sp>
        <p:nvSpPr>
          <p:cNvPr id="6" name="TextBox 5"/>
          <p:cNvSpPr txBox="1"/>
          <p:nvPr/>
        </p:nvSpPr>
        <p:spPr>
          <a:xfrm>
            <a:off x="141423" y="5248438"/>
            <a:ext cx="8781749" cy="1569660"/>
          </a:xfrm>
          <a:prstGeom prst="rect">
            <a:avLst/>
          </a:prstGeom>
          <a:noFill/>
        </p:spPr>
        <p:txBody>
          <a:bodyPr wrap="square" rtlCol="0">
            <a:spAutoFit/>
          </a:bodyPr>
          <a:lstStyle/>
          <a:p>
            <a:r>
              <a:rPr lang="en-US" sz="2400" u="sng" dirty="0" smtClean="0"/>
              <a:t>NOTE: </a:t>
            </a:r>
            <a:r>
              <a:rPr lang="en-US" sz="2400" u="sng" dirty="0" err="1" smtClean="0"/>
              <a:t>H</a:t>
            </a:r>
            <a:r>
              <a:rPr lang="en-US" sz="2400" dirty="0" err="1" smtClean="0"/>
              <a:t>onours</a:t>
            </a:r>
            <a:r>
              <a:rPr lang="en-US" sz="2400" dirty="0" smtClean="0"/>
              <a:t> and Graduate supervision is really teaching and research, so respondents may have varied in their inclusion of those activities in there response. However, when addressing workload equity, this is a critical issue for further discussion. </a:t>
            </a:r>
            <a:endParaRPr lang="en-US" sz="2400" dirty="0"/>
          </a:p>
        </p:txBody>
      </p:sp>
    </p:spTree>
    <p:extLst>
      <p:ext uri="{BB962C8B-B14F-4D97-AF65-F5344CB8AC3E}">
        <p14:creationId xmlns:p14="http://schemas.microsoft.com/office/powerpoint/2010/main" val="121980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308"/>
            <a:ext cx="8229600" cy="670055"/>
          </a:xfrm>
        </p:spPr>
        <p:txBody>
          <a:bodyPr>
            <a:normAutofit fontScale="90000"/>
          </a:bodyPr>
          <a:lstStyle/>
          <a:p>
            <a:r>
              <a:rPr lang="en-US" dirty="0" smtClean="0"/>
              <a:t>Work Balance</a:t>
            </a:r>
            <a:endParaRPr lang="en-US" dirty="0"/>
          </a:p>
        </p:txBody>
      </p:sp>
      <p:pic>
        <p:nvPicPr>
          <p:cNvPr id="4" name="Picture 3" descr="WORK_BALA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930" y="1834249"/>
            <a:ext cx="6616700" cy="2768600"/>
          </a:xfrm>
          <a:prstGeom prst="rect">
            <a:avLst/>
          </a:prstGeom>
        </p:spPr>
      </p:pic>
      <p:sp>
        <p:nvSpPr>
          <p:cNvPr id="5" name="TextBox 4"/>
          <p:cNvSpPr txBox="1"/>
          <p:nvPr/>
        </p:nvSpPr>
        <p:spPr>
          <a:xfrm>
            <a:off x="457200" y="726385"/>
            <a:ext cx="8456891" cy="1015663"/>
          </a:xfrm>
          <a:prstGeom prst="rect">
            <a:avLst/>
          </a:prstGeom>
          <a:noFill/>
        </p:spPr>
        <p:txBody>
          <a:bodyPr wrap="square" rtlCol="0">
            <a:spAutoFit/>
          </a:bodyPr>
          <a:lstStyle/>
          <a:p>
            <a:r>
              <a:rPr lang="en-US" sz="2000" dirty="0" smtClean="0"/>
              <a:t>Respondents were asked to estimate the balance of their three principal activities, expressed in number of hours in a typical week that they spend on these activities. Then they were asked about their ideal.</a:t>
            </a:r>
            <a:endParaRPr lang="en-US" sz="2000" dirty="0"/>
          </a:p>
        </p:txBody>
      </p:sp>
      <p:sp>
        <p:nvSpPr>
          <p:cNvPr id="7" name="TextBox 6"/>
          <p:cNvSpPr txBox="1"/>
          <p:nvPr/>
        </p:nvSpPr>
        <p:spPr>
          <a:xfrm>
            <a:off x="157100" y="5380672"/>
            <a:ext cx="8757981" cy="1477328"/>
          </a:xfrm>
          <a:prstGeom prst="rect">
            <a:avLst/>
          </a:prstGeom>
          <a:noFill/>
        </p:spPr>
        <p:txBody>
          <a:bodyPr wrap="square" rtlCol="0">
            <a:spAutoFit/>
          </a:bodyPr>
          <a:lstStyle/>
          <a:p>
            <a:r>
              <a:rPr lang="en-US" dirty="0" smtClean="0"/>
              <a:t>NOTES: </a:t>
            </a:r>
          </a:p>
          <a:p>
            <a:pPr marL="342900" indent="-342900">
              <a:buAutoNum type="arabicParenR"/>
            </a:pPr>
            <a:r>
              <a:rPr lang="en-US" dirty="0" smtClean="0"/>
              <a:t>Numbers are expressed as proportions. </a:t>
            </a:r>
          </a:p>
          <a:p>
            <a:pPr marL="342900" indent="-342900">
              <a:buAutoNum type="arabicParenR"/>
            </a:pPr>
            <a:r>
              <a:rPr lang="en-US" dirty="0" smtClean="0"/>
              <a:t>Respondents indicated, as typical, a 50 hour work week during the academic year and a 44 hour work week during the summer. Annualized these numbers = an average 48 hour week </a:t>
            </a:r>
            <a:endParaRPr lang="en-US" dirty="0"/>
          </a:p>
        </p:txBody>
      </p:sp>
      <p:sp>
        <p:nvSpPr>
          <p:cNvPr id="8" name="TextBox 7"/>
          <p:cNvSpPr txBox="1"/>
          <p:nvPr/>
        </p:nvSpPr>
        <p:spPr>
          <a:xfrm>
            <a:off x="278357" y="4691485"/>
            <a:ext cx="8408443" cy="461665"/>
          </a:xfrm>
          <a:prstGeom prst="rect">
            <a:avLst/>
          </a:prstGeom>
          <a:noFill/>
        </p:spPr>
        <p:txBody>
          <a:bodyPr wrap="square" rtlCol="0">
            <a:spAutoFit/>
          </a:bodyPr>
          <a:lstStyle/>
          <a:p>
            <a:r>
              <a:rPr lang="en-US" sz="2400" u="sng" dirty="0" smtClean="0"/>
              <a:t>Inference</a:t>
            </a:r>
            <a:r>
              <a:rPr lang="en-US" sz="2400" dirty="0" smtClean="0"/>
              <a:t>: A slight rebalancing toward research is indicated. </a:t>
            </a:r>
            <a:endParaRPr lang="en-US" sz="2400" dirty="0"/>
          </a:p>
        </p:txBody>
      </p:sp>
    </p:spTree>
    <p:extLst>
      <p:ext uri="{BB962C8B-B14F-4D97-AF65-F5344CB8AC3E}">
        <p14:creationId xmlns:p14="http://schemas.microsoft.com/office/powerpoint/2010/main" val="2770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38"/>
            <a:ext cx="8229600" cy="1143000"/>
          </a:xfrm>
        </p:spPr>
        <p:txBody>
          <a:bodyPr/>
          <a:lstStyle/>
          <a:p>
            <a:r>
              <a:rPr lang="en-US" dirty="0" smtClean="0"/>
              <a:t>Direct Compensation</a:t>
            </a:r>
            <a:endParaRPr lang="en-US" dirty="0"/>
          </a:p>
        </p:txBody>
      </p:sp>
      <p:pic>
        <p:nvPicPr>
          <p:cNvPr id="7" name="Picture 6" descr="Direct_comp_unsorted-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396" y="1128493"/>
            <a:ext cx="2959100" cy="2755900"/>
          </a:xfrm>
          <a:prstGeom prst="rect">
            <a:avLst/>
          </a:prstGeom>
        </p:spPr>
      </p:pic>
      <p:pic>
        <p:nvPicPr>
          <p:cNvPr id="8" name="Picture 7" descr="Direct_comp_unsorte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2496" y="1113894"/>
            <a:ext cx="2895600" cy="2755900"/>
          </a:xfrm>
          <a:prstGeom prst="rect">
            <a:avLst/>
          </a:prstGeom>
        </p:spPr>
      </p:pic>
      <p:pic>
        <p:nvPicPr>
          <p:cNvPr id="9" name="Picture 8" descr="Direct_comp_unsorted-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8096" y="1112624"/>
            <a:ext cx="2844800" cy="2755900"/>
          </a:xfrm>
          <a:prstGeom prst="rect">
            <a:avLst/>
          </a:prstGeom>
        </p:spPr>
      </p:pic>
      <p:pic>
        <p:nvPicPr>
          <p:cNvPr id="10" name="Picture 9" descr="Direct_comp_unsorted-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396" y="3884393"/>
            <a:ext cx="2959100" cy="2755900"/>
          </a:xfrm>
          <a:prstGeom prst="rect">
            <a:avLst/>
          </a:prstGeom>
        </p:spPr>
      </p:pic>
      <p:pic>
        <p:nvPicPr>
          <p:cNvPr id="11" name="Picture 10" descr="Direct_comp_unsorted-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496" y="3862904"/>
            <a:ext cx="2768600" cy="2755900"/>
          </a:xfrm>
          <a:prstGeom prst="rect">
            <a:avLst/>
          </a:prstGeom>
        </p:spPr>
      </p:pic>
      <p:sp>
        <p:nvSpPr>
          <p:cNvPr id="12" name="TextBox 11"/>
          <p:cNvSpPr txBox="1"/>
          <p:nvPr/>
        </p:nvSpPr>
        <p:spPr>
          <a:xfrm>
            <a:off x="170057" y="744562"/>
            <a:ext cx="8851682" cy="369332"/>
          </a:xfrm>
          <a:prstGeom prst="rect">
            <a:avLst/>
          </a:prstGeom>
          <a:noFill/>
        </p:spPr>
        <p:txBody>
          <a:bodyPr wrap="square" rtlCol="0">
            <a:spAutoFit/>
          </a:bodyPr>
          <a:lstStyle/>
          <a:p>
            <a:r>
              <a:rPr lang="en-US" dirty="0" smtClean="0"/>
              <a:t>Respondents were asked to rate their satisfaction with various forms of direct compensation</a:t>
            </a:r>
            <a:endParaRPr lang="en-US" dirty="0"/>
          </a:p>
        </p:txBody>
      </p:sp>
      <p:sp>
        <p:nvSpPr>
          <p:cNvPr id="13" name="TextBox 12"/>
          <p:cNvSpPr txBox="1"/>
          <p:nvPr/>
        </p:nvSpPr>
        <p:spPr>
          <a:xfrm>
            <a:off x="5998095" y="3828850"/>
            <a:ext cx="3023643" cy="2800766"/>
          </a:xfrm>
          <a:prstGeom prst="rect">
            <a:avLst/>
          </a:prstGeom>
          <a:noFill/>
        </p:spPr>
        <p:txBody>
          <a:bodyPr wrap="square" rtlCol="0">
            <a:spAutoFit/>
          </a:bodyPr>
          <a:lstStyle/>
          <a:p>
            <a:r>
              <a:rPr lang="en-US" sz="2200" u="sng" dirty="0" smtClean="0"/>
              <a:t>Inference: </a:t>
            </a:r>
            <a:r>
              <a:rPr lang="en-US" sz="2200" dirty="0" smtClean="0"/>
              <a:t>Respondents were generally satisfied with base pay and pension, but not with URPTAs and Travel Funds. Professional Development fund was neutral. </a:t>
            </a:r>
            <a:endParaRPr lang="en-US" sz="2200" dirty="0"/>
          </a:p>
        </p:txBody>
      </p:sp>
      <p:sp>
        <p:nvSpPr>
          <p:cNvPr id="3" name="Rectangle 2"/>
          <p:cNvSpPr/>
          <p:nvPr/>
        </p:nvSpPr>
        <p:spPr>
          <a:xfrm>
            <a:off x="5998096" y="1128493"/>
            <a:ext cx="2844800" cy="2734411"/>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02496" y="3869794"/>
            <a:ext cx="2844800" cy="2734411"/>
          </a:xfrm>
          <a:prstGeom prst="rect">
            <a:avLst/>
          </a:prstGeom>
          <a:noFill/>
          <a:ln w="508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41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6184</TotalTime>
  <Words>1206</Words>
  <Application>Microsoft Office PowerPoint</Application>
  <PresentationFormat>On-screen Show (4:3)</PresentationFormat>
  <Paragraphs>102</Paragraphs>
  <Slides>27</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Document</vt:lpstr>
      <vt:lpstr>PowerPoint Presentation</vt:lpstr>
      <vt:lpstr>PowerPoint Presentation</vt:lpstr>
      <vt:lpstr>PowerPoint Presentation</vt:lpstr>
      <vt:lpstr>PowerPoint Presentation</vt:lpstr>
      <vt:lpstr>Some preliminary statistics</vt:lpstr>
      <vt:lpstr>How to speed read the graphs</vt:lpstr>
      <vt:lpstr>Workfocus: I CAN get satisfaction</vt:lpstr>
      <vt:lpstr>Work Balance</vt:lpstr>
      <vt:lpstr>Direct Compensation</vt:lpstr>
      <vt:lpstr>Indirect Compensation</vt:lpstr>
      <vt:lpstr>Indirect Compensation (cont’d)</vt:lpstr>
      <vt:lpstr>Indirect Compensation (cont’d)</vt:lpstr>
      <vt:lpstr>Key concerns, going forward</vt:lpstr>
      <vt:lpstr>Key concerns, going forward (cont’d)</vt:lpstr>
      <vt:lpstr>Key concerns, going forward</vt:lpstr>
      <vt:lpstr>Satisfaction vs. Key Concerns </vt:lpstr>
      <vt:lpstr>Satisfaction vs. Key Concerns (cont’d) </vt:lpstr>
      <vt:lpstr>PowerPoint Presentation</vt:lpstr>
      <vt:lpstr>PowerPoint Presentation</vt:lpstr>
      <vt:lpstr>Satisfaction compared to Key Concerns (cont’d) </vt:lpstr>
      <vt:lpstr>Satisfaction compared to Key Concerns (cont’d) </vt:lpstr>
      <vt:lpstr>Satisfaction compared to Key Concerns (cont’d) </vt:lpstr>
      <vt:lpstr>Satisfaction compared to Key Concerns (cont’d) </vt:lpstr>
      <vt:lpstr>Workload Equity</vt:lpstr>
      <vt:lpstr>Workload Equity: no shades of gray</vt:lpstr>
      <vt:lpstr>PowerPoint Presentation</vt:lpstr>
      <vt:lpstr>Correcting for the (numerically dominant) influence of Faculty opinions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Bishop</dc:creator>
  <cp:lastModifiedBy>Windows User</cp:lastModifiedBy>
  <cp:revision>69</cp:revision>
  <dcterms:created xsi:type="dcterms:W3CDTF">2016-01-24T17:18:47Z</dcterms:created>
  <dcterms:modified xsi:type="dcterms:W3CDTF">2016-02-25T19:12:10Z</dcterms:modified>
</cp:coreProperties>
</file>